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05" r:id="rId1"/>
  </p:sldMasterIdLst>
  <p:sldIdLst>
    <p:sldId id="256" r:id="rId2"/>
    <p:sldId id="264" r:id="rId3"/>
    <p:sldId id="25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797"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664C608-40B1-4030-A28D-5B74BC98ADCE}"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7120087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664C608-40B1-4030-A28D-5B74BC98ADCE}"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1489085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664C608-40B1-4030-A28D-5B74BC98ADCE}"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3808705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664C608-40B1-4030-A28D-5B74BC98ADCE}"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31086199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664C608-40B1-4030-A28D-5B74BC98ADCE}"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778496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664C608-40B1-4030-A28D-5B74BC98ADCE}"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795074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664C608-40B1-4030-A28D-5B74BC98ADCE}"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73961556"/>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664C608-40B1-4030-A28D-5B74BC98ADCE}"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2530147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664C608-40B1-4030-A28D-5B74BC98ADCE}"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1951591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664C608-40B1-4030-A28D-5B74BC98ADCE}"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82321547"/>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664C608-40B1-4030-A28D-5B74BC98ADCE}" type="datetimeFigureOut">
              <a:rPr lang="en-US" smtClean="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1012111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664C608-40B1-4030-A28D-5B74BC98ADCE}" type="datetimeFigureOut">
              <a:rPr lang="en-US" smtClean="0"/>
              <a:t>12/2/2022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1969190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664C608-40B1-4030-A28D-5B74BC98ADCE}" type="datetimeFigureOut">
              <a:rPr lang="en-US" smtClean="0"/>
              <a:t>12/2/2022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7313270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64C608-40B1-4030-A28D-5B74BC98ADCE}" type="datetimeFigureOut">
              <a:rPr lang="en-US" smtClean="0"/>
              <a:t>12/2/2022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1775978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664C608-40B1-4030-A28D-5B74BC98ADCE}" type="datetimeFigureOut">
              <a:rPr lang="en-US" smtClean="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2321833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664C608-40B1-4030-A28D-5B74BC98ADCE}" type="datetimeFigureOut">
              <a:rPr lang="en-US" smtClean="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8854523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64C608-40B1-4030-A28D-5B74BC98ADCE}" type="datetimeFigureOut">
              <a:rPr lang="en-US" smtClean="0"/>
              <a:t>12/2/2022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4264804"/>
      </p:ext>
    </p:extLst>
  </p:cSld>
  <p:clrMap bg1="lt1" tx1="dk1" bg2="lt2" tx2="dk2" accent1="accent1" accent2="accent2" accent3="accent3" accent4="accent4" accent5="accent5" accent6="accent6" hlink="hlink" folHlink="folHlink"/>
  <p:sldLayoutIdLst>
    <p:sldLayoutId id="2147483906"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 id="2147483917" r:id="rId12"/>
    <p:sldLayoutId id="2147483918" r:id="rId13"/>
    <p:sldLayoutId id="2147483919" r:id="rId14"/>
    <p:sldLayoutId id="2147483920" r:id="rId15"/>
    <p:sldLayoutId id="2147483921"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arlavha 1">
            <a:extLst>
              <a:ext uri="{FF2B5EF4-FFF2-40B4-BE49-F238E27FC236}">
                <a16:creationId xmlns:a16="http://schemas.microsoft.com/office/drawing/2014/main" id="{70B3C3CA-EC9F-24A0-D02F-20E7A7A3F67C}"/>
              </a:ext>
            </a:extLst>
          </p:cNvPr>
          <p:cNvSpPr>
            <a:spLocks noGrp="1"/>
          </p:cNvSpPr>
          <p:nvPr>
            <p:ph type="ctrTitle"/>
          </p:nvPr>
        </p:nvSpPr>
        <p:spPr/>
        <p:txBody>
          <a:bodyPr/>
          <a:lstStyle/>
          <a:p>
            <a:r>
              <a:rPr lang="en-GB" dirty="0"/>
              <a:t>Ijtimoiy ekologik     tarbiya</a:t>
            </a:r>
            <a:endParaRPr lang="uz-Latn-UZ" dirty="0"/>
          </a:p>
        </p:txBody>
      </p:sp>
      <p:sp>
        <p:nvSpPr>
          <p:cNvPr id="3" name="Tagsarlavha 2">
            <a:extLst>
              <a:ext uri="{FF2B5EF4-FFF2-40B4-BE49-F238E27FC236}">
                <a16:creationId xmlns:a16="http://schemas.microsoft.com/office/drawing/2014/main" id="{1E8C7E60-1CCF-B7AF-DEFF-096FFF17CB9F}"/>
              </a:ext>
            </a:extLst>
          </p:cNvPr>
          <p:cNvSpPr>
            <a:spLocks noGrp="1"/>
          </p:cNvSpPr>
          <p:nvPr>
            <p:ph type="subTitle" idx="1"/>
          </p:nvPr>
        </p:nvSpPr>
        <p:spPr/>
        <p:txBody>
          <a:bodyPr/>
          <a:lstStyle/>
          <a:p>
            <a:r>
              <a:rPr lang="en-GB" dirty="0"/>
              <a:t>Bajardi:Abdug’aniyev Erkin</a:t>
            </a:r>
          </a:p>
          <a:p>
            <a:r>
              <a:rPr lang="en-GB" dirty="0" err="1"/>
              <a:t>Tekshirdi:Hamroqulova</a:t>
            </a:r>
            <a:r>
              <a:rPr lang="en-GB" dirty="0"/>
              <a:t> </a:t>
            </a:r>
            <a:r>
              <a:rPr lang="en-GB" dirty="0" err="1"/>
              <a:t>Shahnoza</a:t>
            </a:r>
            <a:endParaRPr lang="en-GB" dirty="0"/>
          </a:p>
          <a:p>
            <a:endParaRPr lang="uz-Latn-UZ" dirty="0"/>
          </a:p>
        </p:txBody>
      </p:sp>
    </p:spTree>
    <p:extLst>
      <p:ext uri="{BB962C8B-B14F-4D97-AF65-F5344CB8AC3E}">
        <p14:creationId xmlns:p14="http://schemas.microsoft.com/office/powerpoint/2010/main" val="22436272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asm 4">
            <a:extLst>
              <a:ext uri="{FF2B5EF4-FFF2-40B4-BE49-F238E27FC236}">
                <a16:creationId xmlns:a16="http://schemas.microsoft.com/office/drawing/2014/main" id="{75F66FE3-96EB-7A7B-0C08-85AFB6260EEE}"/>
              </a:ext>
            </a:extLst>
          </p:cNvPr>
          <p:cNvPicPr>
            <a:picLocks noGrp="1" noChangeAspect="1"/>
          </p:cNvPicPr>
          <p:nvPr>
            <p:ph idx="1"/>
          </p:nvPr>
        </p:nvPicPr>
        <p:blipFill>
          <a:blip r:embed="rId2"/>
          <a:stretch>
            <a:fillRect/>
          </a:stretch>
        </p:blipFill>
        <p:spPr>
          <a:xfrm>
            <a:off x="1754084" y="482436"/>
            <a:ext cx="8683831" cy="5176899"/>
          </a:xfrm>
        </p:spPr>
      </p:pic>
    </p:spTree>
    <p:extLst>
      <p:ext uri="{BB962C8B-B14F-4D97-AF65-F5344CB8AC3E}">
        <p14:creationId xmlns:p14="http://schemas.microsoft.com/office/powerpoint/2010/main" val="6865432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kibi 2">
            <a:extLst>
              <a:ext uri="{FF2B5EF4-FFF2-40B4-BE49-F238E27FC236}">
                <a16:creationId xmlns:a16="http://schemas.microsoft.com/office/drawing/2014/main" id="{004F0748-D165-5819-28EF-F30E3A0674A5}"/>
              </a:ext>
            </a:extLst>
          </p:cNvPr>
          <p:cNvSpPr>
            <a:spLocks noGrp="1"/>
          </p:cNvSpPr>
          <p:nvPr>
            <p:ph idx="1"/>
          </p:nvPr>
        </p:nvSpPr>
        <p:spPr>
          <a:xfrm>
            <a:off x="1066801" y="1168978"/>
            <a:ext cx="9806544" cy="3822370"/>
          </a:xfrm>
        </p:spPr>
        <p:txBody>
          <a:bodyPr>
            <a:normAutofit/>
          </a:bodyPr>
          <a:lstStyle/>
          <a:p>
            <a:r>
              <a:rPr lang="uz-Latn-UZ" b="0" i="0">
                <a:solidFill>
                  <a:srgbClr val="212529"/>
                </a:solidFill>
                <a:effectLst/>
                <a:latin typeface="Museo Sans Cyrl 300"/>
              </a:rPr>
              <a:t>Jamiyatning iqtisodiy rivojlanish darajasi qanchalik yuqori bo‘lsa, uning tabiatga ta’sir etish darajasi ham shunchalik ko‘p bo‘lar ekan. Aholi  sonining tez o‘sib borishi natijasida ekologik muammolar ham ko‘payib bormoqda. Ayniqsa, yer, suv, energetika, oziq-ovqat bilan ta’minlash haqidagi muamolar butun dunyo (global) muammolariga aylanib bormoqda.</a:t>
            </a:r>
          </a:p>
          <a:p>
            <a:r>
              <a:rPr lang="uz-Latn-UZ" b="0" i="0">
                <a:solidFill>
                  <a:srgbClr val="212529"/>
                </a:solidFill>
                <a:effectLst/>
                <a:latin typeface="Museo Sans Cyrl 300"/>
              </a:rPr>
              <a:t>     Ekologik muammolarning ilmiy, iqtisodiy, texnik, gigienik, yuridik, estetik, pedagogik kabi yo‘nalishlari mavjud. Bu yo‘nalishlar ichidan pedagogik yo‘nalish muhim ahamiyat kasb etadi. Chunki ekologik muammolar inson faoliyati natijasida kelib chiqadi.</a:t>
            </a:r>
          </a:p>
        </p:txBody>
      </p:sp>
    </p:spTree>
    <p:extLst>
      <p:ext uri="{BB962C8B-B14F-4D97-AF65-F5344CB8AC3E}">
        <p14:creationId xmlns:p14="http://schemas.microsoft.com/office/powerpoint/2010/main" val="22332777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kibi 2">
            <a:extLst>
              <a:ext uri="{FF2B5EF4-FFF2-40B4-BE49-F238E27FC236}">
                <a16:creationId xmlns:a16="http://schemas.microsoft.com/office/drawing/2014/main" id="{323C077A-9D96-553A-E33E-3E28FA37CFC6}"/>
              </a:ext>
            </a:extLst>
          </p:cNvPr>
          <p:cNvSpPr>
            <a:spLocks noGrp="1"/>
          </p:cNvSpPr>
          <p:nvPr>
            <p:ph idx="1"/>
          </p:nvPr>
        </p:nvSpPr>
        <p:spPr>
          <a:xfrm>
            <a:off x="1066800" y="1583308"/>
            <a:ext cx="10058400" cy="4050792"/>
          </a:xfrm>
        </p:spPr>
        <p:txBody>
          <a:bodyPr>
            <a:normAutofit/>
          </a:bodyPr>
          <a:lstStyle/>
          <a:p>
            <a:r>
              <a:rPr lang="uz-Latn-UZ" b="0" i="0">
                <a:solidFill>
                  <a:srgbClr val="212529"/>
                </a:solidFill>
                <a:effectLst/>
                <a:latin typeface="Museo Sans Cyrl 300"/>
              </a:rPr>
              <a:t>Pedagogik yo‘nalishda ekologik ta’lim va tarbiya berish ko‘zda tutiladi. Ekologik ta’lim deganda o‘quvchilarga berilishi lozim bo‘lgan tabiat bilan inson orasidagi munosabatlarni ifodalovchi bilimlar tizimi  tushuniladi.</a:t>
            </a:r>
          </a:p>
          <a:p>
            <a:r>
              <a:rPr lang="uz-Latn-UZ" b="0" i="0">
                <a:solidFill>
                  <a:srgbClr val="212529"/>
                </a:solidFill>
                <a:effectLst/>
                <a:latin typeface="Museo Sans Cyrl 300"/>
              </a:rPr>
              <a:t>     Ekologik tarbiya esa insonning atrof-muhitga nisbatan munosabatini tarbiyalashdir.</a:t>
            </a:r>
          </a:p>
          <a:p>
            <a:r>
              <a:rPr lang="uz-Latn-UZ" b="0" i="0">
                <a:solidFill>
                  <a:srgbClr val="212529"/>
                </a:solidFill>
                <a:effectLst/>
                <a:latin typeface="Museo Sans Cyrl 300"/>
              </a:rPr>
              <a:t>    Ekologik ta’lim-tarbiya umumiy ta’lim-tarbiyaning yangi shakli va tarkibiy qismi bo‘lib, maktabda barcha fanlarni o‘qitishda amalga oshirilishi ko‘zda tutiladi. Ekologik ta’lim-tarbiyadan bosh maqsad ham yosh avlodga atrof-muhit va uning muammolariga ongli munosabatni shakllantirishdan iboratdir. Ekologik tarbiyalash jarayonida yoshlarni yashab turgan tabiatimiz boyliklarini tejab-tergashga, uni muhofaza qilishga o‘rgata boriladi.</a:t>
            </a:r>
          </a:p>
        </p:txBody>
      </p:sp>
    </p:spTree>
    <p:extLst>
      <p:ext uri="{BB962C8B-B14F-4D97-AF65-F5344CB8AC3E}">
        <p14:creationId xmlns:p14="http://schemas.microsoft.com/office/powerpoint/2010/main" val="2240468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kibi 2">
            <a:extLst>
              <a:ext uri="{FF2B5EF4-FFF2-40B4-BE49-F238E27FC236}">
                <a16:creationId xmlns:a16="http://schemas.microsoft.com/office/drawing/2014/main" id="{7CF4A18D-7D6C-06D9-EF09-81A270E2B425}"/>
              </a:ext>
            </a:extLst>
          </p:cNvPr>
          <p:cNvSpPr>
            <a:spLocks noGrp="1"/>
          </p:cNvSpPr>
          <p:nvPr>
            <p:ph idx="1"/>
          </p:nvPr>
        </p:nvSpPr>
        <p:spPr>
          <a:xfrm>
            <a:off x="1066800" y="2028632"/>
            <a:ext cx="10058400" cy="4050792"/>
          </a:xfrm>
        </p:spPr>
        <p:txBody>
          <a:bodyPr/>
          <a:lstStyle/>
          <a:p>
            <a:r>
              <a:rPr lang="uz-Latn-UZ" b="0" i="0">
                <a:solidFill>
                  <a:srgbClr val="212529"/>
                </a:solidFill>
                <a:effectLst/>
                <a:latin typeface="Museo Sans Cyrl 300"/>
              </a:rPr>
              <a:t>Ekologik tarbiyada o‘quvchilarni o‘z maktabini; yashaydigan muhitishahar va qishloq ko‘chalarini  o‘kalamzorlashtirish, mevali va manzarali daraxt ko‘chatlari ekish, xiyobonlarni, suv havzalarini ozoda saqlash, uy hayvonlariga qarash kabi ishlarda kuchi yetgancha qatnashishga jalb etish katta ahamiyatga ega.</a:t>
            </a:r>
            <a:endParaRPr lang="uz-Latn-UZ"/>
          </a:p>
        </p:txBody>
      </p:sp>
    </p:spTree>
    <p:extLst>
      <p:ext uri="{BB962C8B-B14F-4D97-AF65-F5344CB8AC3E}">
        <p14:creationId xmlns:p14="http://schemas.microsoft.com/office/powerpoint/2010/main" val="36367851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kibi 2">
            <a:extLst>
              <a:ext uri="{FF2B5EF4-FFF2-40B4-BE49-F238E27FC236}">
                <a16:creationId xmlns:a16="http://schemas.microsoft.com/office/drawing/2014/main" id="{0F0DCF3E-477B-F001-ED6A-02B3BEAA227E}"/>
              </a:ext>
            </a:extLst>
          </p:cNvPr>
          <p:cNvSpPr>
            <a:spLocks noGrp="1"/>
          </p:cNvSpPr>
          <p:nvPr>
            <p:ph idx="1"/>
          </p:nvPr>
        </p:nvSpPr>
        <p:spPr>
          <a:xfrm>
            <a:off x="918358" y="1558636"/>
            <a:ext cx="10058400" cy="5492338"/>
          </a:xfrm>
        </p:spPr>
        <p:txBody>
          <a:bodyPr/>
          <a:lstStyle/>
          <a:p>
            <a:r>
              <a:rPr lang="uz-Latn-UZ" b="0" i="0">
                <a:solidFill>
                  <a:srgbClr val="212529"/>
                </a:solidFill>
                <a:effectLst/>
                <a:latin typeface="Museo Sans Cyrl 300"/>
              </a:rPr>
              <a:t>Ekologik savodxonlik va madaniyat, avvalo, oiladan boshlanadi. Ekologik dunyoqarashni shakllantirishning negizi oiladagi tarbiyaga bevosita bog‘liqdir. Agar bu masala oilada to‘g‘ri yo‘lga qo‘yilmagan bo‘lsa, uni maktablarda, keyingi ta’lim bosqichlarida hamda mehnat jarayonlarida qaror toptirish qiyin bo‘ladi. ekologik ta’lim-tarbiyani asosan, bog‘cha va maktablarda amalga oshirish zarur. Bog‘cha bolalarida avval ekologik ta’lim tushunchalari shakllantiriladi. 1-5 sinflarda esa, asosan,  tabiatshunoslik darslarida o‘qituvchilarga ekologik ta’lim-tarbiya beriladi . Bunda ekologiyadan ilmiy tushunchalar maktablarda o‘qitiladigan barcha fanlarda, ayniqsa, tabiatshunoslik, fizika, ekologiya, matematika, geografiya, tarix kabi fanlarni o‘qitishda umumlashtiriladi. Shu bilan birga fakul’tetiv mashg‘ulotlarda, darsdan tashqari to‘garak yig‘ilishlarida, ekskursiya davrida hamda o‘zlariniig kundalik faoliyatlari davomida  muammolarni o‘rgana boradilar.</a:t>
            </a:r>
            <a:endParaRPr lang="uz-Latn-UZ"/>
          </a:p>
        </p:txBody>
      </p:sp>
    </p:spTree>
    <p:extLst>
      <p:ext uri="{BB962C8B-B14F-4D97-AF65-F5344CB8AC3E}">
        <p14:creationId xmlns:p14="http://schemas.microsoft.com/office/powerpoint/2010/main" val="16846052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kibi 2">
            <a:extLst>
              <a:ext uri="{FF2B5EF4-FFF2-40B4-BE49-F238E27FC236}">
                <a16:creationId xmlns:a16="http://schemas.microsoft.com/office/drawing/2014/main" id="{D65AA87B-6FE7-5094-0E03-22D1817A66C7}"/>
              </a:ext>
            </a:extLst>
          </p:cNvPr>
          <p:cNvSpPr>
            <a:spLocks noGrp="1"/>
          </p:cNvSpPr>
          <p:nvPr>
            <p:ph idx="1"/>
          </p:nvPr>
        </p:nvSpPr>
        <p:spPr>
          <a:xfrm>
            <a:off x="1066800" y="970986"/>
            <a:ext cx="10058400" cy="4050792"/>
          </a:xfrm>
        </p:spPr>
        <p:txBody>
          <a:bodyPr>
            <a:normAutofit lnSpcReduction="10000"/>
          </a:bodyPr>
          <a:lstStyle/>
          <a:p>
            <a:r>
              <a:rPr lang="uz-Latn-UZ" b="0" i="0" dirty="0">
                <a:solidFill>
                  <a:srgbClr val="212529"/>
                </a:solidFill>
                <a:effectLst/>
                <a:latin typeface="Museo Sans Cyrl 300"/>
              </a:rPr>
              <a:t>Ekologik Fanlarni o‘qitishda o‘quvchilarga tabiatni muhofaza qilish, uning boyliklaridan oqilona foydalanishga oid beriladigan bilim, ko‘nikma, malakalarini shakllantirish o‘qitishda qo‘yilgan maqsad va vazifalarga mos ravishda hamda tanlangan </a:t>
            </a:r>
            <a:r>
              <a:rPr lang="uz-Latn-UZ" b="0" i="0" dirty="0" err="1">
                <a:solidFill>
                  <a:srgbClr val="212529"/>
                </a:solidFill>
                <a:effectLst/>
                <a:latin typeface="Museo Sans Cyrl 300"/>
              </a:rPr>
              <a:t>ekologlk</a:t>
            </a:r>
            <a:r>
              <a:rPr lang="uz-Latn-UZ" b="0" i="0" dirty="0">
                <a:solidFill>
                  <a:srgbClr val="212529"/>
                </a:solidFill>
                <a:effectLst/>
                <a:latin typeface="Museo Sans Cyrl 300"/>
              </a:rPr>
              <a:t> materiallar mazmuni mavzu mazmuniga mos holda tanlab olinishiga e’tibor qilinadi. Maktabda o‘quvchilarga tabiatni muhofaza qilishga doir bilim tarbiyani geografiya darslarida har bir mavzuga bog‘lab berib borish mumkin.</a:t>
            </a:r>
            <a:endParaRPr lang="en-GB" b="0" i="0" dirty="0">
              <a:solidFill>
                <a:srgbClr val="212529"/>
              </a:solidFill>
              <a:effectLst/>
              <a:latin typeface="Museo Sans Cyrl 300"/>
            </a:endParaRPr>
          </a:p>
          <a:p>
            <a:r>
              <a:rPr lang="uz-Latn-UZ" b="0" i="0" dirty="0">
                <a:solidFill>
                  <a:srgbClr val="212529"/>
                </a:solidFill>
                <a:effectLst/>
                <a:latin typeface="Museo Sans Cyrl 300"/>
              </a:rPr>
              <a:t>Ekologiya va tabiatni </a:t>
            </a:r>
            <a:r>
              <a:rPr lang="uz-Latn-UZ" b="0" i="0" dirty="0" err="1">
                <a:solidFill>
                  <a:srgbClr val="212529"/>
                </a:solidFill>
                <a:effectLst/>
                <a:latin typeface="Museo Sans Cyrl 300"/>
              </a:rPr>
              <a:t>muxofaza</a:t>
            </a:r>
            <a:r>
              <a:rPr lang="uz-Latn-UZ" b="0" i="0" dirty="0">
                <a:solidFill>
                  <a:srgbClr val="212529"/>
                </a:solidFill>
                <a:effectLst/>
                <a:latin typeface="Museo Sans Cyrl 300"/>
              </a:rPr>
              <a:t> qilish darslarida joy nomlaridan  foydalanish ona tili bo‘yicha mashg‘ulotlarni yanada qiziqarli qiladi. Ona tili darslaridagi ko‘plab mashqlar o‘quvchilarda tabiatga mehr uyg‘otishda qo‘l keladi. Mashqlardagi suv va havo, o‘simlik va hayvonot olamiga taalluqli fikrlar ifodalangan matnlarni tahlil qilish orqali ham tabiatga mehr uyg‘otish mumkin. Adabiyot fani ham </a:t>
            </a:r>
            <a:r>
              <a:rPr lang="uz-Latn-UZ" b="0" i="0" dirty="0" err="1">
                <a:solidFill>
                  <a:srgbClr val="212529"/>
                </a:solidFill>
                <a:effectLst/>
                <a:latin typeface="Museo Sans Cyrl 300"/>
              </a:rPr>
              <a:t>ekoligiya</a:t>
            </a:r>
            <a:r>
              <a:rPr lang="uz-Latn-UZ" b="0" i="0" dirty="0">
                <a:solidFill>
                  <a:srgbClr val="212529"/>
                </a:solidFill>
                <a:effectLst/>
                <a:latin typeface="Museo Sans Cyrl 300"/>
              </a:rPr>
              <a:t> bilan chambarchas bog‘langan. Bunda har bir asarni o‘qib tahlil qilish vaqtida va o‘quvchiga tushuntirayotganda faqat </a:t>
            </a:r>
            <a:r>
              <a:rPr lang="uz-Latn-UZ" b="0" i="0" dirty="0" err="1">
                <a:solidFill>
                  <a:srgbClr val="212529"/>
                </a:solidFill>
                <a:effectLst/>
                <a:latin typeface="Museo Sans Cyrl 300"/>
              </a:rPr>
              <a:t>bezash</a:t>
            </a:r>
            <a:r>
              <a:rPr lang="uz-Latn-UZ" b="0" i="0" dirty="0">
                <a:solidFill>
                  <a:srgbClr val="212529"/>
                </a:solidFill>
                <a:effectLst/>
                <a:latin typeface="Museo Sans Cyrl 300"/>
              </a:rPr>
              <a:t> nuqtai nazaridan emas, ya’ni tabiatni </a:t>
            </a:r>
            <a:r>
              <a:rPr lang="uz-Latn-UZ" b="0" i="0" dirty="0" err="1">
                <a:solidFill>
                  <a:srgbClr val="212529"/>
                </a:solidFill>
                <a:effectLst/>
                <a:latin typeface="Museo Sans Cyrl 300"/>
              </a:rPr>
              <a:t>muxofaza</a:t>
            </a:r>
            <a:r>
              <a:rPr lang="uz-Latn-UZ" b="0" i="0" dirty="0">
                <a:solidFill>
                  <a:srgbClr val="212529"/>
                </a:solidFill>
                <a:effectLst/>
                <a:latin typeface="Museo Sans Cyrl 300"/>
              </a:rPr>
              <a:t> qilish nuqtai nazaridan tahlil qilinadi. Mana shu usul bilan adabiyot darslarida ham o‘quvchilar ongiga ekologik tarbiyani singdirib boriladi</a:t>
            </a:r>
            <a:endParaRPr lang="uz-Latn-UZ" dirty="0"/>
          </a:p>
        </p:txBody>
      </p:sp>
    </p:spTree>
    <p:extLst>
      <p:ext uri="{BB962C8B-B14F-4D97-AF65-F5344CB8AC3E}">
        <p14:creationId xmlns:p14="http://schemas.microsoft.com/office/powerpoint/2010/main" val="30614359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kibi 2">
            <a:extLst>
              <a:ext uri="{FF2B5EF4-FFF2-40B4-BE49-F238E27FC236}">
                <a16:creationId xmlns:a16="http://schemas.microsoft.com/office/drawing/2014/main" id="{3ED070B0-3186-9A33-2660-6B6C3568FD25}"/>
              </a:ext>
            </a:extLst>
          </p:cNvPr>
          <p:cNvSpPr>
            <a:spLocks noGrp="1"/>
          </p:cNvSpPr>
          <p:nvPr>
            <p:ph idx="1"/>
          </p:nvPr>
        </p:nvSpPr>
        <p:spPr>
          <a:xfrm>
            <a:off x="865741" y="878210"/>
            <a:ext cx="10058400" cy="4050792"/>
          </a:xfrm>
        </p:spPr>
        <p:txBody>
          <a:bodyPr/>
          <a:lstStyle/>
          <a:p>
            <a:r>
              <a:rPr lang="uz-Latn-UZ" b="0" i="0">
                <a:solidFill>
                  <a:srgbClr val="212529"/>
                </a:solidFill>
                <a:effectLst/>
                <a:latin typeface="Museo Sans Cyrl 300"/>
              </a:rPr>
              <a:t>Shuningdek, 5-11sinflarda «Tabiatni asrash-Vatanni asrash», «Tabiatni e’zozlaylik» kabi mavzularda turli baxs va she’rxonlik kechalari uyushtirish orqali ham ekologik tarbiyani amalga oshirish mumkin. Adabiyot fanida o‘qitilayotgan xalq og‘zaki ijodi misolida esa o‘quvchilar ajdodlarimizning ekoligiya xatolari nimadan iboratligini hamda bu sohada ularning qanday ibratli ishlari borligini o‘rganadilar.</a:t>
            </a:r>
          </a:p>
          <a:p>
            <a:r>
              <a:rPr lang="uz-Latn-UZ" b="0" i="0">
                <a:solidFill>
                  <a:srgbClr val="212529"/>
                </a:solidFill>
                <a:effectLst/>
                <a:latin typeface="Museo Sans Cyrl 300"/>
              </a:rPr>
              <a:t>     O‘quvchilarga aytiladigan ertaklarda hayvonlar va o‘simliklarning hususiyatlari, ularning tabiatdagi 3 o‘rni ochib beriladi. O‘qilgan badiiy asarlar misolida, o‘tkazilgan suhbatlarda tabiatga yaxshi munosabatda bo‘lish va toshbag‘irlik bilan qarash dalillari muhokama qilinadi.</a:t>
            </a:r>
          </a:p>
        </p:txBody>
      </p:sp>
    </p:spTree>
    <p:extLst>
      <p:ext uri="{BB962C8B-B14F-4D97-AF65-F5344CB8AC3E}">
        <p14:creationId xmlns:p14="http://schemas.microsoft.com/office/powerpoint/2010/main" val="390893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kibi 2">
            <a:extLst>
              <a:ext uri="{FF2B5EF4-FFF2-40B4-BE49-F238E27FC236}">
                <a16:creationId xmlns:a16="http://schemas.microsoft.com/office/drawing/2014/main" id="{9924EE18-BC0B-CD46-415F-C91D93B87716}"/>
              </a:ext>
            </a:extLst>
          </p:cNvPr>
          <p:cNvSpPr>
            <a:spLocks noGrp="1"/>
          </p:cNvSpPr>
          <p:nvPr>
            <p:ph idx="1"/>
          </p:nvPr>
        </p:nvSpPr>
        <p:spPr>
          <a:xfrm>
            <a:off x="1066800" y="1137983"/>
            <a:ext cx="10058400" cy="4050792"/>
          </a:xfrm>
        </p:spPr>
        <p:txBody>
          <a:bodyPr>
            <a:normAutofit/>
          </a:bodyPr>
          <a:lstStyle/>
          <a:p>
            <a:r>
              <a:rPr lang="uz-Latn-UZ" b="0" i="0">
                <a:solidFill>
                  <a:srgbClr val="212529"/>
                </a:solidFill>
                <a:effectLst/>
                <a:latin typeface="Museo Sans Cyrl 300"/>
              </a:rPr>
              <a:t>Matematika fanida beriladigan ekologik ta’lim va tarbiya jarayonida o‘quvchilar tabiatdagi salbiy va ijobiy o‘zgarishlar inson sog‘lig‘iga qanday ta’sir qilish haqida aniq tasavvurga ega bo‘lishadi. Masalan, Respublikada 1200 ga yaqin sanoat korxonasi borligi, ular havoga bir yarim.ming tonnaga yaqin zaharli moddalarni chiqarayotganligi, bunday holat 10 yil, 20 yildan keyin shunday holda ketaversa, nimalarga olib kelishi mumkinligi kabi misollar vositasida ekologik falokat oqibatlari tasvirlanadi, yoki boshqa bir misol. Dunyo bo‘yicha har yili taxminan 6-7 mln.gektar yer ishdan chiqmoqda. Uning tiklanishi uchun juda ko‘p vaqt kerak bo‘ladi. 3 sm qatlamidagi tuproqning tiklanishi uchun 300-500 yil vaqt zarur. 18 sm qalinlikdagi tuproq tiklanishi uchun esa taxminan 2700 yil talab etiladi. Bunday aniq raqamlar bilan ifodalangan misollar asosida tuproqning insoniyat boyligi ekanligi, uni asrab avaylash  kishining kelajak oldidagi burchi hisoblanishini uqtiriladi.  Har bir Mehnat ta’limi darslari esa bolalar olgan bilimlarini amaliyotda ko‘rishlari uchun imkoniyat yaratadi.</a:t>
            </a:r>
            <a:endParaRPr lang="uz-Latn-UZ"/>
          </a:p>
        </p:txBody>
      </p:sp>
    </p:spTree>
    <p:extLst>
      <p:ext uri="{BB962C8B-B14F-4D97-AF65-F5344CB8AC3E}">
        <p14:creationId xmlns:p14="http://schemas.microsoft.com/office/powerpoint/2010/main" val="1879345341"/>
      </p:ext>
    </p:extLst>
  </p:cSld>
  <p:clrMapOvr>
    <a:masterClrMapping/>
  </p:clrMapOvr>
  <p:timing>
    <p:tnLst>
      <p:par>
        <p:cTn id="1" dur="indefinite" restart="never" nodeType="tmRoot"/>
      </p:par>
    </p:tnLst>
  </p:timing>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382</Words>
  <Application>Microsoft Office PowerPoint</Application>
  <PresentationFormat>Широкоэкранный</PresentationFormat>
  <Paragraphs>15</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Museo Sans Cyrl 300</vt:lpstr>
      <vt:lpstr>Trebuchet MS</vt:lpstr>
      <vt:lpstr>Wingdings 3</vt:lpstr>
      <vt:lpstr>Аспект</vt:lpstr>
      <vt:lpstr>Ijtimoiy ekologik     tarbiya</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Ijtimoiy ekologik     tarbiya</dc:title>
  <dc:creator>abdulvohidovich4985@gmail.com</dc:creator>
  <cp:lastModifiedBy>Шахноза Хамрокулова</cp:lastModifiedBy>
  <cp:revision>3</cp:revision>
  <dcterms:created xsi:type="dcterms:W3CDTF">2022-11-30T13:35:51Z</dcterms:created>
  <dcterms:modified xsi:type="dcterms:W3CDTF">2022-12-02T07:54:59Z</dcterms:modified>
</cp:coreProperties>
</file>