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5" r:id="rId1"/>
  </p:sldMasterIdLst>
  <p:notesMasterIdLst>
    <p:notesMasterId r:id="rId16"/>
  </p:notesMasterIdLst>
  <p:sldIdLst>
    <p:sldId id="259" r:id="rId2"/>
    <p:sldId id="276" r:id="rId3"/>
    <p:sldId id="277" r:id="rId4"/>
    <p:sldId id="263" r:id="rId5"/>
    <p:sldId id="265" r:id="rId6"/>
    <p:sldId id="279" r:id="rId7"/>
    <p:sldId id="266" r:id="rId8"/>
    <p:sldId id="267" r:id="rId9"/>
    <p:sldId id="269" r:id="rId10"/>
    <p:sldId id="270" r:id="rId11"/>
    <p:sldId id="271" r:id="rId12"/>
    <p:sldId id="274" r:id="rId13"/>
    <p:sldId id="272" r:id="rId14"/>
    <p:sldId id="278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76" autoAdjust="0"/>
    <p:restoredTop sz="94364" autoAdjust="0"/>
  </p:normalViewPr>
  <p:slideViewPr>
    <p:cSldViewPr snapToGrid="0">
      <p:cViewPr varScale="1">
        <p:scale>
          <a:sx n="65" d="100"/>
          <a:sy n="65" d="100"/>
        </p:scale>
        <p:origin x="912" y="48"/>
      </p:cViewPr>
      <p:guideLst/>
    </p:cSldViewPr>
  </p:slideViewPr>
  <p:outlineViewPr>
    <p:cViewPr>
      <p:scale>
        <a:sx n="33" d="100"/>
        <a:sy n="33" d="100"/>
      </p:scale>
      <p:origin x="0" y="-289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5BD0F2-8E54-4061-8C66-1FFB8865A4CB}" type="datetimeFigureOut">
              <a:rPr lang="ru-RU" smtClean="0"/>
              <a:t>30.11.2024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12BE5D-E3F3-4452-A7D6-2ED81E4705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58743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12BE5D-E3F3-4452-A7D6-2ED81E470585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3845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 descr="Dibujo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b="1" cap="none" spc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418A7-E24F-49AA-ACD2-8CED8C288D60}" type="datetimeFigureOut">
              <a:rPr lang="ru-RU" smtClean="0"/>
              <a:t>30.11.2024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48572-FE66-425E-B018-3057DBB4F5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4945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418A7-E24F-49AA-ACD2-8CED8C288D60}" type="datetimeFigureOut">
              <a:rPr lang="ru-RU" smtClean="0"/>
              <a:t>30.11.2024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48572-FE66-425E-B018-3057DBB4F5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8713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418A7-E24F-49AA-ACD2-8CED8C288D60}" type="datetimeFigureOut">
              <a:rPr lang="ru-RU" smtClean="0"/>
              <a:t>30.11.2024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48572-FE66-425E-B018-3057DBB4F5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8901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cap="none" spc="0">
                <a:ln w="18415" cmpd="sng">
                  <a:solidFill>
                    <a:srgbClr val="0066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ln>
                  <a:noFill/>
                </a:ln>
                <a:solidFill>
                  <a:srgbClr val="0000CC"/>
                </a:solidFill>
              </a:defRPr>
            </a:lvl1pPr>
            <a:lvl2pPr>
              <a:defRPr>
                <a:ln>
                  <a:noFill/>
                </a:ln>
                <a:solidFill>
                  <a:srgbClr val="0000CC"/>
                </a:solidFill>
              </a:defRPr>
            </a:lvl2pPr>
            <a:lvl3pPr>
              <a:defRPr>
                <a:ln>
                  <a:noFill/>
                </a:ln>
                <a:solidFill>
                  <a:srgbClr val="0000CC"/>
                </a:solidFill>
              </a:defRPr>
            </a:lvl3pPr>
            <a:lvl4pPr>
              <a:defRPr>
                <a:ln>
                  <a:noFill/>
                </a:ln>
                <a:solidFill>
                  <a:srgbClr val="0000CC"/>
                </a:solidFill>
              </a:defRPr>
            </a:lvl4pPr>
            <a:lvl5pPr>
              <a:defRPr>
                <a:ln>
                  <a:noFill/>
                </a:ln>
                <a:solidFill>
                  <a:srgbClr val="0000CC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418A7-E24F-49AA-ACD2-8CED8C288D60}" type="datetimeFigureOut">
              <a:rPr lang="ru-RU" smtClean="0"/>
              <a:t>30.11.2024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48572-FE66-425E-B018-3057DBB4F5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1687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418A7-E24F-49AA-ACD2-8CED8C288D60}" type="datetimeFigureOut">
              <a:rPr lang="ru-RU" smtClean="0"/>
              <a:t>30.11.2024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48572-FE66-425E-B018-3057DBB4F5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3641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418A7-E24F-49AA-ACD2-8CED8C288D60}" type="datetimeFigureOut">
              <a:rPr lang="ru-RU" smtClean="0"/>
              <a:t>30.11.2024</a:t>
            </a:fld>
            <a:endParaRPr lang="ru-RU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48572-FE66-425E-B018-3057DBB4F5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763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418A7-E24F-49AA-ACD2-8CED8C288D60}" type="datetimeFigureOut">
              <a:rPr lang="ru-RU" smtClean="0"/>
              <a:t>30.11.2024</a:t>
            </a:fld>
            <a:endParaRPr lang="ru-RU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48572-FE66-425E-B018-3057DBB4F5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3354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418A7-E24F-49AA-ACD2-8CED8C288D60}" type="datetimeFigureOut">
              <a:rPr lang="ru-RU" smtClean="0"/>
              <a:t>30.11.2024</a:t>
            </a:fld>
            <a:endParaRPr lang="ru-RU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48572-FE66-425E-B018-3057DBB4F5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862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418A7-E24F-49AA-ACD2-8CED8C288D60}" type="datetimeFigureOut">
              <a:rPr lang="ru-RU" smtClean="0"/>
              <a:t>30.11.2024</a:t>
            </a:fld>
            <a:endParaRPr lang="ru-RU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48572-FE66-425E-B018-3057DBB4F5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2120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418A7-E24F-49AA-ACD2-8CED8C288D60}" type="datetimeFigureOut">
              <a:rPr lang="ru-RU" smtClean="0"/>
              <a:t>30.11.2024</a:t>
            </a:fld>
            <a:endParaRPr lang="ru-RU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48572-FE66-425E-B018-3057DBB4F5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287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418A7-E24F-49AA-ACD2-8CED8C288D60}" type="datetimeFigureOut">
              <a:rPr lang="ru-RU" smtClean="0"/>
              <a:t>30.11.2024</a:t>
            </a:fld>
            <a:endParaRPr lang="ru-RU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48572-FE66-425E-B018-3057DBB4F5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C418A7-E24F-49AA-ACD2-8CED8C288D60}" type="datetimeFigureOut">
              <a:rPr lang="ru-RU" smtClean="0"/>
              <a:t>30.11.2024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148572-FE66-425E-B018-3057DBB4F587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6 Imagen" descr="Dibujo.bmp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0" y="0"/>
            <a:ext cx="12192000" cy="7010400"/>
          </a:xfrm>
          <a:prstGeom prst="rect">
            <a:avLst/>
          </a:prstGeom>
          <a:gradFill flip="none" rotWithShape="1">
            <a:gsLst>
              <a:gs pos="100000">
                <a:srgbClr val="03D4A8">
                  <a:alpha val="18000"/>
                </a:srgbClr>
              </a:gs>
              <a:gs pos="25000">
                <a:srgbClr val="21D6E0">
                  <a:alpha val="23000"/>
                </a:srgbClr>
              </a:gs>
              <a:gs pos="75000">
                <a:srgbClr val="0087E6">
                  <a:alpha val="25000"/>
                </a:srgbClr>
              </a:gs>
              <a:gs pos="100000">
                <a:srgbClr val="005CBF">
                  <a:alpha val="25999"/>
                </a:srgbClr>
              </a:gs>
            </a:gsLst>
            <a:lin ang="27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ES" sz="1800"/>
          </a:p>
        </p:txBody>
      </p:sp>
    </p:spTree>
    <p:extLst>
      <p:ext uri="{BB962C8B-B14F-4D97-AF65-F5344CB8AC3E}">
        <p14:creationId xmlns:p14="http://schemas.microsoft.com/office/powerpoint/2010/main" val="2981665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6" r:id="rId1"/>
    <p:sldLayoutId id="2147484007" r:id="rId2"/>
    <p:sldLayoutId id="2147484008" r:id="rId3"/>
    <p:sldLayoutId id="2147484009" r:id="rId4"/>
    <p:sldLayoutId id="2147484010" r:id="rId5"/>
    <p:sldLayoutId id="2147484011" r:id="rId6"/>
    <p:sldLayoutId id="2147484012" r:id="rId7"/>
    <p:sldLayoutId id="2147484013" r:id="rId8"/>
    <p:sldLayoutId id="2147484014" r:id="rId9"/>
    <p:sldLayoutId id="2147484015" r:id="rId10"/>
    <p:sldLayoutId id="214748401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3621" y="180110"/>
            <a:ext cx="9601196" cy="1385454"/>
          </a:xfrm>
        </p:spPr>
        <p:txBody>
          <a:bodyPr>
            <a:normAutofit/>
          </a:bodyPr>
          <a:lstStyle/>
          <a:p>
            <a:r>
              <a:rPr lang="en-US" sz="3200" dirty="0" smtClean="0"/>
              <a:t>SHARQ UYG’ONISH DAVRIDA(1- RENESSANS) TA’LIM-TARBIYA VA PEDAGOGIK FIKRLAR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1001" y="1266092"/>
            <a:ext cx="9601196" cy="5591908"/>
          </a:xfrm>
        </p:spPr>
        <p:txBody>
          <a:bodyPr>
            <a:noAutofit/>
          </a:bodyPr>
          <a:lstStyle/>
          <a:p>
            <a:r>
              <a:rPr lang="en-US" sz="3200" dirty="0" smtClean="0"/>
              <a:t>                           REJA</a:t>
            </a:r>
          </a:p>
          <a:p>
            <a:r>
              <a:rPr lang="en-US" sz="3200" dirty="0" smtClean="0"/>
              <a:t>1)</a:t>
            </a:r>
            <a:r>
              <a:rPr lang="en-US" sz="3200" dirty="0"/>
              <a:t> </a:t>
            </a:r>
            <a:r>
              <a:rPr lang="en-US" sz="3200" dirty="0" err="1"/>
              <a:t>Sharq</a:t>
            </a:r>
            <a:r>
              <a:rPr lang="en-US" sz="3200" dirty="0"/>
              <a:t> </a:t>
            </a:r>
            <a:r>
              <a:rPr lang="en-US" sz="3200" dirty="0" err="1"/>
              <a:t>Uyg`onish</a:t>
            </a:r>
            <a:r>
              <a:rPr lang="en-US" sz="3200" dirty="0"/>
              <a:t> </a:t>
            </a:r>
            <a:r>
              <a:rPr lang="en-US" sz="3200" dirty="0" err="1"/>
              <a:t>davrida</a:t>
            </a:r>
            <a:r>
              <a:rPr lang="en-US" sz="3200" dirty="0"/>
              <a:t> </a:t>
            </a:r>
            <a:r>
              <a:rPr lang="en-US" sz="3200" dirty="0" err="1"/>
              <a:t>pedagogik</a:t>
            </a:r>
            <a:r>
              <a:rPr lang="en-US" sz="3200" dirty="0"/>
              <a:t> </a:t>
            </a:r>
            <a:r>
              <a:rPr lang="en-US" sz="3200" dirty="0" err="1"/>
              <a:t>fikrlarning</a:t>
            </a:r>
            <a:r>
              <a:rPr lang="en-US" sz="3200" dirty="0"/>
              <a:t> </a:t>
            </a:r>
            <a:r>
              <a:rPr lang="en-US" sz="3200" dirty="0" err="1" smtClean="0"/>
              <a:t>rivojlanish</a:t>
            </a:r>
            <a:r>
              <a:rPr lang="en-US" sz="3200" dirty="0" smtClean="0"/>
              <a:t> </a:t>
            </a:r>
          </a:p>
          <a:p>
            <a:r>
              <a:rPr lang="en-US" sz="3200" dirty="0" smtClean="0"/>
              <a:t>2)Muhammad Ibn Muso Al-</a:t>
            </a:r>
            <a:r>
              <a:rPr lang="en-US" sz="3200" dirty="0" err="1" smtClean="0"/>
              <a:t>Xorazmiyning</a:t>
            </a:r>
            <a:r>
              <a:rPr lang="en-US" sz="3200" dirty="0" smtClean="0"/>
              <a:t> </a:t>
            </a:r>
            <a:r>
              <a:rPr lang="en-US" sz="3200" dirty="0" err="1" smtClean="0"/>
              <a:t>ilmiy</a:t>
            </a:r>
            <a:r>
              <a:rPr lang="en-US" sz="3200" dirty="0" smtClean="0"/>
              <a:t> </a:t>
            </a:r>
            <a:r>
              <a:rPr lang="en-US" sz="3200" dirty="0" err="1"/>
              <a:t>m</a:t>
            </a:r>
            <a:r>
              <a:rPr lang="en-US" sz="3200" dirty="0" err="1" smtClean="0"/>
              <a:t>erosi</a:t>
            </a:r>
            <a:r>
              <a:rPr lang="en-US" sz="3200" dirty="0" smtClean="0"/>
              <a:t> </a:t>
            </a:r>
            <a:r>
              <a:rPr lang="en-US" sz="3200" dirty="0" err="1" smtClean="0"/>
              <a:t>va</a:t>
            </a:r>
            <a:r>
              <a:rPr lang="en-US" sz="3200" dirty="0" smtClean="0"/>
              <a:t> </a:t>
            </a:r>
            <a:r>
              <a:rPr lang="en-US" sz="3200" dirty="0" err="1" smtClean="0"/>
              <a:t>uning</a:t>
            </a:r>
            <a:r>
              <a:rPr lang="en-US" sz="3200" dirty="0" smtClean="0"/>
              <a:t> </a:t>
            </a:r>
            <a:r>
              <a:rPr lang="en-US" sz="3200" dirty="0" err="1" smtClean="0"/>
              <a:t>didaktik</a:t>
            </a:r>
            <a:r>
              <a:rPr lang="en-US" sz="3200" dirty="0" smtClean="0"/>
              <a:t> </a:t>
            </a:r>
            <a:r>
              <a:rPr lang="en-US" sz="3200" dirty="0" err="1" smtClean="0"/>
              <a:t>qarashlari</a:t>
            </a:r>
            <a:endParaRPr lang="en-US" sz="3200" dirty="0" smtClean="0"/>
          </a:p>
          <a:p>
            <a:r>
              <a:rPr lang="en-US" sz="3200" dirty="0" smtClean="0"/>
              <a:t>3) Abu Nasr-</a:t>
            </a:r>
            <a:r>
              <a:rPr lang="en-US" sz="3200" dirty="0" err="1" smtClean="0"/>
              <a:t>Farobiy</a:t>
            </a:r>
            <a:r>
              <a:rPr lang="en-US" sz="3200" dirty="0" smtClean="0"/>
              <a:t> </a:t>
            </a:r>
            <a:r>
              <a:rPr lang="en-US" sz="3200" dirty="0" err="1" smtClean="0"/>
              <a:t>ta’lim</a:t>
            </a:r>
            <a:r>
              <a:rPr lang="en-US" sz="3200" dirty="0" smtClean="0"/>
              <a:t> </a:t>
            </a:r>
            <a:r>
              <a:rPr lang="en-US" sz="3200" dirty="0" err="1" smtClean="0"/>
              <a:t>va</a:t>
            </a:r>
            <a:r>
              <a:rPr lang="en-US" sz="3200" dirty="0" smtClean="0"/>
              <a:t> </a:t>
            </a:r>
            <a:r>
              <a:rPr lang="en-US" sz="3200" dirty="0" err="1" smtClean="0"/>
              <a:t>tarbiya</a:t>
            </a:r>
            <a:r>
              <a:rPr lang="en-US" sz="3200" dirty="0" smtClean="0"/>
              <a:t> </a:t>
            </a:r>
            <a:r>
              <a:rPr lang="en-US" sz="3200" dirty="0" err="1" smtClean="0"/>
              <a:t>xaqidagi</a:t>
            </a:r>
            <a:r>
              <a:rPr lang="en-US" sz="3200" dirty="0" smtClean="0"/>
              <a:t>  </a:t>
            </a:r>
            <a:r>
              <a:rPr lang="en-US" sz="3200" dirty="0" err="1" smtClean="0"/>
              <a:t>pedagogik</a:t>
            </a:r>
            <a:r>
              <a:rPr lang="en-US" sz="3200" dirty="0" smtClean="0"/>
              <a:t> </a:t>
            </a:r>
            <a:r>
              <a:rPr lang="en-US" sz="3200" dirty="0" err="1" smtClean="0"/>
              <a:t>fikrlari</a:t>
            </a:r>
            <a:endParaRPr lang="en-US" sz="3200" dirty="0" smtClean="0"/>
          </a:p>
          <a:p>
            <a:r>
              <a:rPr lang="en-US" sz="3200" dirty="0" smtClean="0"/>
              <a:t>4) Abu Ali Ibn </a:t>
            </a:r>
            <a:r>
              <a:rPr lang="en-US" sz="3200" dirty="0" err="1" smtClean="0"/>
              <a:t>Sinoning</a:t>
            </a:r>
            <a:r>
              <a:rPr lang="en-US" sz="3200" dirty="0" smtClean="0"/>
              <a:t>  </a:t>
            </a:r>
            <a:r>
              <a:rPr lang="en-US" sz="3200" dirty="0" err="1"/>
              <a:t>bolani</a:t>
            </a:r>
            <a:r>
              <a:rPr lang="en-US" sz="3200" dirty="0"/>
              <a:t> </a:t>
            </a:r>
            <a:r>
              <a:rPr lang="en-US" sz="3200" dirty="0" err="1"/>
              <a:t>tarbiyalash</a:t>
            </a:r>
            <a:r>
              <a:rPr lang="en-US" sz="3200" dirty="0"/>
              <a:t> </a:t>
            </a:r>
            <a:r>
              <a:rPr lang="en-US" sz="3200" dirty="0" err="1"/>
              <a:t>va</a:t>
            </a:r>
            <a:r>
              <a:rPr lang="en-US" sz="3200" dirty="0"/>
              <a:t> </a:t>
            </a:r>
            <a:r>
              <a:rPr lang="en-US" sz="3200" dirty="0" err="1"/>
              <a:t>o‘qitish</a:t>
            </a:r>
            <a:r>
              <a:rPr lang="en-US" sz="3200" dirty="0"/>
              <a:t> </a:t>
            </a:r>
            <a:r>
              <a:rPr lang="en-US" sz="3200" dirty="0" err="1"/>
              <a:t>haqidagi</a:t>
            </a:r>
            <a:r>
              <a:rPr lang="en-US" sz="3200" dirty="0"/>
              <a:t> </a:t>
            </a:r>
            <a:r>
              <a:rPr lang="en-US" sz="3200" dirty="0" err="1"/>
              <a:t>pedagogik</a:t>
            </a:r>
            <a:r>
              <a:rPr lang="en-US" sz="3200" dirty="0"/>
              <a:t> – </a:t>
            </a:r>
            <a:r>
              <a:rPr lang="en-US" sz="3200" dirty="0" err="1"/>
              <a:t>psixologik</a:t>
            </a:r>
            <a:r>
              <a:rPr lang="en-US" sz="3200" dirty="0"/>
              <a:t> </a:t>
            </a:r>
            <a:r>
              <a:rPr lang="en-US" sz="3200" dirty="0" err="1"/>
              <a:t>qarashlari</a:t>
            </a:r>
            <a:r>
              <a:rPr lang="en-US" sz="3200" dirty="0"/>
              <a:t> 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983741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1692" y="314178"/>
            <a:ext cx="8795700" cy="1613096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4</a:t>
            </a:r>
            <a:r>
              <a:rPr lang="en-US" dirty="0">
                <a:solidFill>
                  <a:srgbClr val="FF0000"/>
                </a:solidFill>
              </a:rPr>
              <a:t>) Abu Ali Ibn </a:t>
            </a:r>
            <a:r>
              <a:rPr lang="en-US" dirty="0" err="1">
                <a:solidFill>
                  <a:srgbClr val="FF0000"/>
                </a:solidFill>
              </a:rPr>
              <a:t>Sinoning</a:t>
            </a:r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en-US" dirty="0" err="1">
                <a:solidFill>
                  <a:srgbClr val="FF0000"/>
                </a:solidFill>
              </a:rPr>
              <a:t>bolani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tarbiyalash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o‘qitish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haqidagi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pedagogik</a:t>
            </a:r>
            <a:r>
              <a:rPr lang="en-US" dirty="0">
                <a:solidFill>
                  <a:srgbClr val="FF0000"/>
                </a:solidFill>
              </a:rPr>
              <a:t> – </a:t>
            </a:r>
            <a:r>
              <a:rPr lang="en-US" dirty="0" err="1">
                <a:solidFill>
                  <a:srgbClr val="FF0000"/>
                </a:solidFill>
              </a:rPr>
              <a:t>psixologik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qarashlari</a:t>
            </a:r>
            <a:r>
              <a:rPr lang="en-US" dirty="0">
                <a:solidFill>
                  <a:srgbClr val="FF0000"/>
                </a:solidFill>
              </a:rPr>
              <a:t> </a:t>
            </a:r>
            <a:r>
              <a:rPr lang="ru-RU" dirty="0">
                <a:solidFill>
                  <a:srgbClr val="FF0000"/>
                </a:solidFill>
              </a:rPr>
              <a:t/>
            </a:r>
            <a:br>
              <a:rPr lang="ru-RU" dirty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7286" y="2477729"/>
            <a:ext cx="9608234" cy="4176290"/>
          </a:xfrm>
        </p:spPr>
        <p:txBody>
          <a:bodyPr>
            <a:normAutofit lnSpcReduction="10000"/>
          </a:bodyPr>
          <a:lstStyle/>
          <a:p>
            <a:r>
              <a:rPr lang="en-US" sz="3200" b="1" dirty="0"/>
              <a:t>Abu Ali ibn Sino</a:t>
            </a:r>
            <a:r>
              <a:rPr lang="en-US" sz="3200" dirty="0"/>
              <a:t> (980-1037) </a:t>
            </a:r>
            <a:r>
              <a:rPr lang="en-US" sz="3200" dirty="0" err="1"/>
              <a:t>ta’lim</a:t>
            </a:r>
            <a:r>
              <a:rPr lang="en-US" sz="3200" dirty="0"/>
              <a:t> – </a:t>
            </a:r>
            <a:r>
              <a:rPr lang="en-US" sz="3200" dirty="0" err="1"/>
              <a:t>tarbiya</a:t>
            </a:r>
            <a:r>
              <a:rPr lang="en-US" sz="3200" dirty="0"/>
              <a:t> </a:t>
            </a:r>
            <a:r>
              <a:rPr lang="en-US" sz="3200" dirty="0" err="1"/>
              <a:t>masalariga</a:t>
            </a:r>
            <a:r>
              <a:rPr lang="en-US" sz="3200" dirty="0"/>
              <a:t> </a:t>
            </a:r>
            <a:r>
              <a:rPr lang="en-US" sz="3200" dirty="0" err="1"/>
              <a:t>jiddiy</a:t>
            </a:r>
            <a:r>
              <a:rPr lang="en-US" sz="3200" dirty="0"/>
              <a:t> </a:t>
            </a:r>
            <a:r>
              <a:rPr lang="en-US" sz="3200" dirty="0" err="1"/>
              <a:t>va</a:t>
            </a:r>
            <a:r>
              <a:rPr lang="en-US" sz="3200" dirty="0"/>
              <a:t> </a:t>
            </a:r>
            <a:r>
              <a:rPr lang="en-US" sz="3200" dirty="0" err="1"/>
              <a:t>ijodiy</a:t>
            </a:r>
            <a:r>
              <a:rPr lang="en-US" sz="3200" dirty="0"/>
              <a:t> </a:t>
            </a:r>
            <a:r>
              <a:rPr lang="en-US" sz="3200" dirty="0" err="1"/>
              <a:t>yondoshgan</a:t>
            </a:r>
            <a:r>
              <a:rPr lang="en-US" sz="3200" dirty="0"/>
              <a:t>. </a:t>
            </a:r>
            <a:r>
              <a:rPr lang="en-US" sz="3200" dirty="0" err="1"/>
              <a:t>Olimning</a:t>
            </a:r>
            <a:r>
              <a:rPr lang="en-US" sz="3200" dirty="0"/>
              <a:t> </a:t>
            </a:r>
            <a:r>
              <a:rPr lang="en-US" sz="3200" dirty="0" err="1"/>
              <a:t>bolani</a:t>
            </a:r>
            <a:r>
              <a:rPr lang="en-US" sz="3200" dirty="0"/>
              <a:t> </a:t>
            </a:r>
            <a:r>
              <a:rPr lang="en-US" sz="3200" dirty="0" err="1"/>
              <a:t>tarbiyalash</a:t>
            </a:r>
            <a:r>
              <a:rPr lang="en-US" sz="3200" dirty="0"/>
              <a:t> </a:t>
            </a:r>
            <a:r>
              <a:rPr lang="en-US" sz="3200" dirty="0" err="1"/>
              <a:t>va</a:t>
            </a:r>
            <a:r>
              <a:rPr lang="en-US" sz="3200" dirty="0"/>
              <a:t> </a:t>
            </a:r>
            <a:r>
              <a:rPr lang="en-US" sz="3200" dirty="0" err="1"/>
              <a:t>o‘qitish</a:t>
            </a:r>
            <a:r>
              <a:rPr lang="en-US" sz="3200" dirty="0"/>
              <a:t> </a:t>
            </a:r>
            <a:r>
              <a:rPr lang="en-US" sz="3200" dirty="0" err="1"/>
              <a:t>haqidagi</a:t>
            </a:r>
            <a:r>
              <a:rPr lang="en-US" sz="3200" dirty="0"/>
              <a:t> </a:t>
            </a:r>
            <a:r>
              <a:rPr lang="en-US" sz="3200" dirty="0" err="1"/>
              <a:t>pedagogik</a:t>
            </a:r>
            <a:r>
              <a:rPr lang="en-US" sz="3200" dirty="0"/>
              <a:t> – </a:t>
            </a:r>
            <a:r>
              <a:rPr lang="en-US" sz="3200" dirty="0" err="1"/>
              <a:t>psixologik</a:t>
            </a:r>
            <a:r>
              <a:rPr lang="en-US" sz="3200" dirty="0"/>
              <a:t> </a:t>
            </a:r>
            <a:r>
              <a:rPr lang="en-US" sz="3200" dirty="0" err="1"/>
              <a:t>qarashlari</a:t>
            </a:r>
            <a:r>
              <a:rPr lang="en-US" sz="3200" dirty="0"/>
              <a:t> </a:t>
            </a:r>
            <a:r>
              <a:rPr lang="en-US" sz="3200" dirty="0" err="1"/>
              <a:t>o‘zining</a:t>
            </a:r>
            <a:r>
              <a:rPr lang="en-US" sz="3200" dirty="0"/>
              <a:t> </a:t>
            </a:r>
            <a:r>
              <a:rPr lang="en-US" sz="3200" dirty="0" err="1"/>
              <a:t>chuqurligi</a:t>
            </a:r>
            <a:r>
              <a:rPr lang="en-US" sz="3200" dirty="0"/>
              <a:t>, </a:t>
            </a:r>
            <a:r>
              <a:rPr lang="en-US" sz="3200" dirty="0" err="1"/>
              <a:t>insonparvarligi</a:t>
            </a:r>
            <a:r>
              <a:rPr lang="en-US" sz="3200" dirty="0"/>
              <a:t> </a:t>
            </a:r>
            <a:r>
              <a:rPr lang="en-US" sz="3200" dirty="0" err="1"/>
              <a:t>va</a:t>
            </a:r>
            <a:r>
              <a:rPr lang="en-US" sz="3200" dirty="0"/>
              <a:t> </a:t>
            </a:r>
            <a:r>
              <a:rPr lang="en-US" sz="3200" dirty="0" err="1"/>
              <a:t>teranligi</a:t>
            </a:r>
            <a:r>
              <a:rPr lang="en-US" sz="3200" dirty="0"/>
              <a:t> </a:t>
            </a:r>
            <a:r>
              <a:rPr lang="en-US" sz="3200" dirty="0" err="1"/>
              <a:t>bilan</a:t>
            </a:r>
            <a:r>
              <a:rPr lang="en-US" sz="3200" dirty="0"/>
              <a:t> </a:t>
            </a:r>
            <a:r>
              <a:rPr lang="en-US" sz="3200" dirty="0" err="1"/>
              <a:t>kishini</a:t>
            </a:r>
            <a:r>
              <a:rPr lang="en-US" sz="3200" dirty="0"/>
              <a:t> </a:t>
            </a:r>
            <a:r>
              <a:rPr lang="en-US" sz="3200" dirty="0" err="1"/>
              <a:t>xayratda</a:t>
            </a:r>
            <a:r>
              <a:rPr lang="en-US" sz="3200" dirty="0"/>
              <a:t> </a:t>
            </a:r>
            <a:r>
              <a:rPr lang="en-US" sz="3200" dirty="0" err="1"/>
              <a:t>qoldiradi</a:t>
            </a:r>
            <a:r>
              <a:rPr lang="en-US" sz="3200" dirty="0" smtClean="0"/>
              <a:t>.</a:t>
            </a:r>
          </a:p>
          <a:p>
            <a:r>
              <a:rPr lang="en-US" sz="3200" dirty="0"/>
              <a:t>Ibn Sino </a:t>
            </a:r>
            <a:r>
              <a:rPr lang="en-US" sz="3200" i="1" dirty="0"/>
              <a:t>“</a:t>
            </a:r>
            <a:r>
              <a:rPr lang="en-US" sz="3200" i="1" dirty="0" err="1"/>
              <a:t>Risolat</a:t>
            </a:r>
            <a:r>
              <a:rPr lang="en-US" sz="3200" i="1" dirty="0"/>
              <a:t> at-</a:t>
            </a:r>
            <a:r>
              <a:rPr lang="en-US" sz="3200" i="1" dirty="0" err="1"/>
              <a:t>tayr</a:t>
            </a:r>
            <a:r>
              <a:rPr lang="en-US" sz="3200" i="1" dirty="0"/>
              <a:t>” (“</a:t>
            </a:r>
            <a:r>
              <a:rPr lang="en-US" sz="3200" i="1" dirty="0" err="1"/>
              <a:t>Qush</a:t>
            </a:r>
            <a:r>
              <a:rPr lang="en-US" sz="3200" i="1" dirty="0"/>
              <a:t>”), “</a:t>
            </a:r>
            <a:r>
              <a:rPr lang="en-US" sz="3200" i="1" dirty="0" err="1"/>
              <a:t>Xayy</a:t>
            </a:r>
            <a:r>
              <a:rPr lang="en-US" sz="3200" i="1" dirty="0"/>
              <a:t> ibn </a:t>
            </a:r>
            <a:r>
              <a:rPr lang="en-US" sz="3200" i="1" dirty="0" err="1"/>
              <a:t>YAqzon</a:t>
            </a:r>
            <a:r>
              <a:rPr lang="en-US" sz="3200" i="1" dirty="0"/>
              <a:t>”, (“</a:t>
            </a:r>
            <a:r>
              <a:rPr lang="en-US" sz="3200" i="1" dirty="0" err="1"/>
              <a:t>Uyg‘oq</a:t>
            </a:r>
            <a:r>
              <a:rPr lang="en-US" sz="3200" i="1" dirty="0"/>
              <a:t> </a:t>
            </a:r>
            <a:r>
              <a:rPr lang="en-US" sz="3200" i="1" dirty="0" err="1"/>
              <a:t>o‘g‘li</a:t>
            </a:r>
            <a:r>
              <a:rPr lang="en-US" sz="3200" i="1" dirty="0"/>
              <a:t> </a:t>
            </a:r>
            <a:r>
              <a:rPr lang="en-US" sz="3200" i="1" dirty="0" err="1"/>
              <a:t>tirik</a:t>
            </a:r>
            <a:r>
              <a:rPr lang="en-US" sz="3200" i="1" dirty="0"/>
              <a:t>”</a:t>
            </a:r>
            <a:r>
              <a:rPr lang="en-US" sz="3200" dirty="0"/>
              <a:t>), “</a:t>
            </a:r>
            <a:r>
              <a:rPr lang="en-US" sz="3200" dirty="0" err="1"/>
              <a:t>Donishnoma</a:t>
            </a:r>
            <a:r>
              <a:rPr lang="en-US" sz="3200" dirty="0"/>
              <a:t>” </a:t>
            </a:r>
            <a:r>
              <a:rPr lang="en-US" sz="3200" dirty="0" err="1"/>
              <a:t>kabi</a:t>
            </a:r>
            <a:r>
              <a:rPr lang="en-US" sz="3200" dirty="0"/>
              <a:t> </a:t>
            </a:r>
            <a:r>
              <a:rPr lang="en-US" sz="3200" dirty="0" err="1"/>
              <a:t>asarlarida</a:t>
            </a:r>
            <a:r>
              <a:rPr lang="en-US" sz="3200" dirty="0"/>
              <a:t> </a:t>
            </a:r>
            <a:r>
              <a:rPr lang="en-US" sz="3200" dirty="0" err="1"/>
              <a:t>o‘zining</a:t>
            </a:r>
            <a:r>
              <a:rPr lang="en-US" sz="3200" dirty="0"/>
              <a:t> </a:t>
            </a:r>
            <a:r>
              <a:rPr lang="en-US" sz="3200" dirty="0" err="1"/>
              <a:t>pedagogik</a:t>
            </a:r>
            <a:r>
              <a:rPr lang="en-US" sz="3200" dirty="0"/>
              <a:t> </a:t>
            </a:r>
            <a:r>
              <a:rPr lang="en-US" sz="3200" dirty="0" err="1"/>
              <a:t>va</a:t>
            </a:r>
            <a:r>
              <a:rPr lang="en-US" sz="3200" dirty="0"/>
              <a:t> </a:t>
            </a:r>
            <a:r>
              <a:rPr lang="en-US" sz="3200" dirty="0" err="1"/>
              <a:t>psixologik</a:t>
            </a:r>
            <a:r>
              <a:rPr lang="en-US" sz="3200" dirty="0"/>
              <a:t> </a:t>
            </a:r>
            <a:r>
              <a:rPr lang="en-US" sz="3200" dirty="0" err="1"/>
              <a:t>qarashlarini</a:t>
            </a:r>
            <a:r>
              <a:rPr lang="en-US" sz="3200" dirty="0"/>
              <a:t> </a:t>
            </a:r>
            <a:r>
              <a:rPr lang="en-US" sz="3200" dirty="0" err="1"/>
              <a:t>ifodalaydi</a:t>
            </a:r>
            <a:r>
              <a:rPr lang="en-US" sz="3200" dirty="0"/>
              <a:t>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6803401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8473" y="126609"/>
            <a:ext cx="10185010" cy="6443003"/>
          </a:xfrm>
        </p:spPr>
        <p:txBody>
          <a:bodyPr>
            <a:noAutofit/>
          </a:bodyPr>
          <a:lstStyle/>
          <a:p>
            <a:endParaRPr lang="en-US" sz="2800" dirty="0" smtClean="0"/>
          </a:p>
          <a:p>
            <a:r>
              <a:rPr lang="en-US" sz="3600" dirty="0" smtClean="0"/>
              <a:t>Ibn </a:t>
            </a:r>
            <a:r>
              <a:rPr lang="en-US" sz="3600" dirty="0"/>
              <a:t>Sino </a:t>
            </a:r>
            <a:r>
              <a:rPr lang="en-US" sz="3600" dirty="0" err="1"/>
              <a:t>ta’lim-tarbiya</a:t>
            </a:r>
            <a:r>
              <a:rPr lang="en-US" sz="3600" dirty="0"/>
              <a:t> </a:t>
            </a:r>
            <a:r>
              <a:rPr lang="en-US" sz="3600" dirty="0" err="1"/>
              <a:t>jarayonida</a:t>
            </a:r>
            <a:r>
              <a:rPr lang="en-US" sz="3600" dirty="0"/>
              <a:t> </a:t>
            </a:r>
            <a:r>
              <a:rPr lang="en-US" sz="3600" dirty="0" err="1"/>
              <a:t>o‘qituvchining</a:t>
            </a:r>
            <a:r>
              <a:rPr lang="en-US" sz="3600" dirty="0"/>
              <a:t> </a:t>
            </a:r>
            <a:r>
              <a:rPr lang="en-US" sz="3600" dirty="0" err="1"/>
              <a:t>roliga</a:t>
            </a:r>
            <a:r>
              <a:rPr lang="en-US" sz="3600" dirty="0"/>
              <a:t> </a:t>
            </a:r>
            <a:r>
              <a:rPr lang="en-US" sz="3600" dirty="0" err="1"/>
              <a:t>katta</a:t>
            </a:r>
            <a:r>
              <a:rPr lang="en-US" sz="3600" dirty="0"/>
              <a:t> </a:t>
            </a:r>
            <a:r>
              <a:rPr lang="en-US" sz="3600" dirty="0" err="1"/>
              <a:t>e’tibor</a:t>
            </a:r>
            <a:r>
              <a:rPr lang="en-US" sz="3600" dirty="0"/>
              <a:t> </a:t>
            </a:r>
            <a:r>
              <a:rPr lang="en-US" sz="3600" dirty="0" err="1"/>
              <a:t>bilan</a:t>
            </a:r>
            <a:r>
              <a:rPr lang="en-US" sz="3600" dirty="0"/>
              <a:t> </a:t>
            </a:r>
            <a:r>
              <a:rPr lang="en-US" sz="3600" dirty="0" err="1"/>
              <a:t>qaragan</a:t>
            </a:r>
            <a:r>
              <a:rPr lang="en-US" sz="3600" dirty="0"/>
              <a:t>, </a:t>
            </a:r>
            <a:r>
              <a:rPr lang="en-US" sz="3600" dirty="0" err="1"/>
              <a:t>yosh</a:t>
            </a:r>
            <a:r>
              <a:rPr lang="en-US" sz="3600" dirty="0"/>
              <a:t> </a:t>
            </a:r>
            <a:r>
              <a:rPr lang="en-US" sz="3600" dirty="0" err="1"/>
              <a:t>avlodni</a:t>
            </a:r>
            <a:r>
              <a:rPr lang="en-US" sz="3600" dirty="0"/>
              <a:t> </a:t>
            </a:r>
            <a:r>
              <a:rPr lang="en-US" sz="3600" dirty="0" err="1"/>
              <a:t>o‘qitadigan</a:t>
            </a:r>
            <a:r>
              <a:rPr lang="en-US" sz="3600" dirty="0"/>
              <a:t>  </a:t>
            </a:r>
            <a:r>
              <a:rPr lang="en-US" sz="3600" dirty="0" err="1"/>
              <a:t>tarbiyachi</a:t>
            </a:r>
            <a:r>
              <a:rPr lang="en-US" sz="3600" dirty="0"/>
              <a:t> </a:t>
            </a:r>
            <a:r>
              <a:rPr lang="en-US" sz="3600" dirty="0" err="1"/>
              <a:t>quyidagi</a:t>
            </a:r>
            <a:r>
              <a:rPr lang="en-US" sz="3600" dirty="0"/>
              <a:t> </a:t>
            </a:r>
            <a:r>
              <a:rPr lang="en-US" sz="3600" dirty="0" err="1"/>
              <a:t>talablarga</a:t>
            </a:r>
            <a:r>
              <a:rPr lang="en-US" sz="3600" dirty="0"/>
              <a:t> </a:t>
            </a:r>
            <a:r>
              <a:rPr lang="en-US" sz="3600" dirty="0" err="1"/>
              <a:t>muvofiq</a:t>
            </a:r>
            <a:r>
              <a:rPr lang="en-US" sz="3600" dirty="0"/>
              <a:t> </a:t>
            </a:r>
            <a:r>
              <a:rPr lang="en-US" sz="3600" dirty="0" err="1"/>
              <a:t>faoliyat</a:t>
            </a:r>
            <a:r>
              <a:rPr lang="en-US" sz="3600" dirty="0"/>
              <a:t> </a:t>
            </a:r>
            <a:r>
              <a:rPr lang="en-US" sz="3600" dirty="0" err="1"/>
              <a:t>olib</a:t>
            </a:r>
            <a:r>
              <a:rPr lang="en-US" sz="3600" dirty="0"/>
              <a:t> </a:t>
            </a:r>
            <a:r>
              <a:rPr lang="en-US" sz="3600" dirty="0" err="1"/>
              <a:t>borishi</a:t>
            </a:r>
            <a:r>
              <a:rPr lang="en-US" sz="3600" dirty="0"/>
              <a:t> </a:t>
            </a:r>
            <a:r>
              <a:rPr lang="en-US" sz="3600" dirty="0" err="1"/>
              <a:t>lozimligini</a:t>
            </a:r>
            <a:r>
              <a:rPr lang="en-US" sz="3600" dirty="0"/>
              <a:t> </a:t>
            </a:r>
            <a:r>
              <a:rPr lang="en-US" sz="3600" dirty="0" err="1"/>
              <a:t>uqtiradi</a:t>
            </a:r>
            <a:r>
              <a:rPr lang="en-US" sz="3600" dirty="0"/>
              <a:t>:</a:t>
            </a:r>
          </a:p>
          <a:p>
            <a:r>
              <a:rPr lang="en-US" sz="3600" dirty="0" err="1"/>
              <a:t>o‘quvchi-talabalar</a:t>
            </a:r>
            <a:r>
              <a:rPr lang="en-US" sz="3600" dirty="0"/>
              <a:t> </a:t>
            </a:r>
            <a:r>
              <a:rPr lang="en-US" sz="3600" dirty="0" err="1"/>
              <a:t>bilan</a:t>
            </a:r>
            <a:r>
              <a:rPr lang="en-US" sz="3600" dirty="0"/>
              <a:t> </a:t>
            </a:r>
            <a:r>
              <a:rPr lang="en-US" sz="3600" dirty="0" err="1"/>
              <a:t>munosabatni</a:t>
            </a:r>
            <a:r>
              <a:rPr lang="en-US" sz="3600" dirty="0"/>
              <a:t> </a:t>
            </a:r>
            <a:r>
              <a:rPr lang="en-US" sz="3600" dirty="0" err="1"/>
              <a:t>tashkil</a:t>
            </a:r>
            <a:r>
              <a:rPr lang="en-US" sz="3600" dirty="0"/>
              <a:t> </a:t>
            </a:r>
            <a:r>
              <a:rPr lang="en-US" sz="3600" dirty="0" err="1"/>
              <a:t>etishda</a:t>
            </a:r>
            <a:r>
              <a:rPr lang="en-US" sz="3600" dirty="0"/>
              <a:t> </a:t>
            </a:r>
            <a:r>
              <a:rPr lang="en-US" sz="3600" dirty="0" err="1"/>
              <a:t>mo</a:t>
            </a:r>
            <a:r>
              <a:rPr lang="en-US" sz="3600" dirty="0"/>
              <a:t>‘‘</a:t>
            </a:r>
            <a:r>
              <a:rPr lang="en-US" sz="3600" dirty="0" err="1"/>
              <a:t>tadil</a:t>
            </a:r>
            <a:r>
              <a:rPr lang="en-US" sz="3600" dirty="0"/>
              <a:t> (</a:t>
            </a:r>
            <a:r>
              <a:rPr lang="en-US" sz="3600" dirty="0" err="1"/>
              <a:t>o‘rtacha</a:t>
            </a:r>
            <a:r>
              <a:rPr lang="en-US" sz="3600" dirty="0"/>
              <a:t>) </a:t>
            </a:r>
            <a:r>
              <a:rPr lang="en-US" sz="3600" dirty="0" err="1"/>
              <a:t>bo‘lish</a:t>
            </a:r>
            <a:r>
              <a:rPr lang="en-US" sz="3600" dirty="0"/>
              <a:t>;</a:t>
            </a:r>
          </a:p>
          <a:p>
            <a:r>
              <a:rPr lang="en-US" sz="3600" dirty="0" err="1"/>
              <a:t>o‘quvchi-talabalarning</a:t>
            </a:r>
            <a:r>
              <a:rPr lang="en-US" sz="3600" dirty="0"/>
              <a:t> </a:t>
            </a:r>
            <a:r>
              <a:rPr lang="en-US" sz="3600" dirty="0" err="1"/>
              <a:t>bilim</a:t>
            </a:r>
            <a:r>
              <a:rPr lang="en-US" sz="3600" dirty="0"/>
              <a:t> </a:t>
            </a:r>
            <a:r>
              <a:rPr lang="en-US" sz="3600" dirty="0" err="1"/>
              <a:t>va</a:t>
            </a:r>
            <a:r>
              <a:rPr lang="en-US" sz="3600" dirty="0"/>
              <a:t> </a:t>
            </a:r>
            <a:r>
              <a:rPr lang="en-US" sz="3600" dirty="0" err="1"/>
              <a:t>mahoratlaridan</a:t>
            </a:r>
            <a:r>
              <a:rPr lang="en-US" sz="3600" dirty="0"/>
              <a:t> </a:t>
            </a:r>
            <a:r>
              <a:rPr lang="en-US" sz="3600" dirty="0" err="1"/>
              <a:t>hayotda</a:t>
            </a:r>
            <a:r>
              <a:rPr lang="en-US" sz="3600" dirty="0"/>
              <a:t> </a:t>
            </a:r>
            <a:r>
              <a:rPr lang="en-US" sz="3600" dirty="0" err="1"/>
              <a:t>foydalana</a:t>
            </a:r>
            <a:endParaRPr lang="en-US" sz="3600" dirty="0"/>
          </a:p>
          <a:p>
            <a:r>
              <a:rPr lang="en-US" sz="3600" dirty="0" err="1"/>
              <a:t>olishlariga</a:t>
            </a:r>
            <a:r>
              <a:rPr lang="en-US" sz="3600" dirty="0"/>
              <a:t> </a:t>
            </a:r>
            <a:r>
              <a:rPr lang="en-US" sz="3600" dirty="0" err="1"/>
              <a:t>etibor</a:t>
            </a:r>
            <a:r>
              <a:rPr lang="en-US" sz="3600" dirty="0"/>
              <a:t> </a:t>
            </a:r>
            <a:r>
              <a:rPr lang="en-US" sz="3600" dirty="0" err="1"/>
              <a:t>berish</a:t>
            </a:r>
            <a:r>
              <a:rPr lang="en-US" sz="3600" dirty="0" smtClean="0"/>
              <a:t>;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6825987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6947" y="225083"/>
            <a:ext cx="9523827" cy="6302326"/>
          </a:xfrm>
        </p:spPr>
        <p:txBody>
          <a:bodyPr/>
          <a:lstStyle/>
          <a:p>
            <a:r>
              <a:rPr lang="en-US" sz="3200" dirty="0" err="1"/>
              <a:t>Alloma</a:t>
            </a:r>
            <a:r>
              <a:rPr lang="en-US" sz="3200" dirty="0"/>
              <a:t> </a:t>
            </a:r>
            <a:r>
              <a:rPr lang="en-US" sz="3200" dirty="0" err="1"/>
              <a:t>asarlarida</a:t>
            </a:r>
            <a:r>
              <a:rPr lang="en-US" sz="3200" dirty="0"/>
              <a:t> </a:t>
            </a:r>
            <a:r>
              <a:rPr lang="en-US" sz="3200" dirty="0" err="1"/>
              <a:t>quyidagi</a:t>
            </a:r>
            <a:r>
              <a:rPr lang="en-US" sz="3200" dirty="0"/>
              <a:t> </a:t>
            </a:r>
            <a:r>
              <a:rPr lang="en-US" sz="3200" dirty="0" err="1"/>
              <a:t>pedagogik</a:t>
            </a:r>
            <a:r>
              <a:rPr lang="en-US" sz="3200" dirty="0"/>
              <a:t> </a:t>
            </a:r>
            <a:r>
              <a:rPr lang="en-US" sz="3200" dirty="0" err="1"/>
              <a:t>va</a:t>
            </a:r>
            <a:r>
              <a:rPr lang="en-US" sz="3200" dirty="0"/>
              <a:t> </a:t>
            </a:r>
            <a:r>
              <a:rPr lang="en-US" sz="3200" dirty="0" err="1"/>
              <a:t>didaktik</a:t>
            </a:r>
            <a:r>
              <a:rPr lang="en-US" sz="3200" dirty="0"/>
              <a:t> </a:t>
            </a:r>
            <a:r>
              <a:rPr lang="en-US" sz="3200" dirty="0" err="1"/>
              <a:t>tamo-yillar</a:t>
            </a:r>
            <a:r>
              <a:rPr lang="en-US" sz="3200" dirty="0"/>
              <a:t>, </a:t>
            </a:r>
            <a:r>
              <a:rPr lang="en-US" sz="3200" dirty="0" err="1"/>
              <a:t>o‘quv-tarbiya</a:t>
            </a:r>
            <a:r>
              <a:rPr lang="en-US" sz="3200" dirty="0"/>
              <a:t> </a:t>
            </a:r>
            <a:r>
              <a:rPr lang="en-US" sz="3200" dirty="0" err="1"/>
              <a:t>shakl</a:t>
            </a:r>
            <a:r>
              <a:rPr lang="en-US" sz="3200" dirty="0"/>
              <a:t> </a:t>
            </a:r>
            <a:r>
              <a:rPr lang="en-US" sz="3200" dirty="0" err="1"/>
              <a:t>va</a:t>
            </a:r>
            <a:r>
              <a:rPr lang="en-US" sz="3200" dirty="0"/>
              <a:t> </a:t>
            </a:r>
            <a:r>
              <a:rPr lang="en-US" sz="3200" dirty="0" err="1"/>
              <a:t>usullari</a:t>
            </a:r>
            <a:r>
              <a:rPr lang="en-US" sz="3200" dirty="0"/>
              <a:t> </a:t>
            </a:r>
            <a:r>
              <a:rPr lang="en-US" sz="3200" dirty="0" err="1"/>
              <a:t>xususida</a:t>
            </a:r>
            <a:r>
              <a:rPr lang="en-US" sz="3200" dirty="0"/>
              <a:t> </a:t>
            </a:r>
            <a:r>
              <a:rPr lang="en-US" sz="3200" dirty="0" err="1"/>
              <a:t>so‘z</a:t>
            </a:r>
            <a:r>
              <a:rPr lang="en-US" sz="3200" dirty="0"/>
              <a:t> </a:t>
            </a:r>
            <a:r>
              <a:rPr lang="en-US" sz="3200" dirty="0" err="1"/>
              <a:t>yuritiladi</a:t>
            </a:r>
            <a:r>
              <a:rPr lang="en-US" sz="3200" dirty="0"/>
              <a:t>.</a:t>
            </a:r>
          </a:p>
          <a:p>
            <a:r>
              <a:rPr lang="en-US" sz="3200" dirty="0" err="1"/>
              <a:t>tajriba</a:t>
            </a:r>
            <a:r>
              <a:rPr lang="en-US" sz="3200" dirty="0"/>
              <a:t>;</a:t>
            </a:r>
          </a:p>
          <a:p>
            <a:r>
              <a:rPr lang="en-US" sz="3200" dirty="0" err="1"/>
              <a:t>sabablarning</a:t>
            </a:r>
            <a:r>
              <a:rPr lang="en-US" sz="3200" dirty="0"/>
              <a:t> </a:t>
            </a:r>
            <a:r>
              <a:rPr lang="en-US" sz="3200" dirty="0" err="1"/>
              <a:t>o‘zaro</a:t>
            </a:r>
            <a:r>
              <a:rPr lang="en-US" sz="3200" dirty="0"/>
              <a:t> </a:t>
            </a:r>
            <a:r>
              <a:rPr lang="en-US" sz="3200" dirty="0" err="1"/>
              <a:t>bog‘liqligi</a:t>
            </a:r>
            <a:r>
              <a:rPr lang="en-US" sz="3200" dirty="0"/>
              <a:t> </a:t>
            </a:r>
            <a:r>
              <a:rPr lang="en-US" sz="3200" dirty="0" err="1"/>
              <a:t>tamoyili</a:t>
            </a:r>
            <a:r>
              <a:rPr lang="en-US" sz="3200" dirty="0"/>
              <a:t>, </a:t>
            </a:r>
            <a:r>
              <a:rPr lang="en-US" sz="3200" dirty="0" err="1"/>
              <a:t>analiz</a:t>
            </a:r>
            <a:r>
              <a:rPr lang="en-US" sz="3200" dirty="0"/>
              <a:t>, </a:t>
            </a:r>
            <a:r>
              <a:rPr lang="en-US" sz="3200" dirty="0" err="1"/>
              <a:t>sintez</a:t>
            </a:r>
            <a:r>
              <a:rPr lang="en-US" sz="3200" dirty="0"/>
              <a:t>, </a:t>
            </a:r>
            <a:r>
              <a:rPr lang="en-US" sz="3200" dirty="0" err="1"/>
              <a:t>umumlashtirish</a:t>
            </a:r>
            <a:r>
              <a:rPr lang="en-US" sz="3200" dirty="0"/>
              <a:t>;</a:t>
            </a:r>
          </a:p>
          <a:p>
            <a:r>
              <a:rPr lang="en-US" sz="3200" dirty="0" err="1"/>
              <a:t>bolani</a:t>
            </a:r>
            <a:r>
              <a:rPr lang="en-US" sz="3200" dirty="0"/>
              <a:t> </a:t>
            </a:r>
            <a:r>
              <a:rPr lang="en-US" sz="3200" dirty="0" err="1"/>
              <a:t>darhol</a:t>
            </a:r>
            <a:r>
              <a:rPr lang="en-US" sz="3200" dirty="0"/>
              <a:t> </a:t>
            </a:r>
            <a:r>
              <a:rPr lang="en-US" sz="3200" dirty="0" err="1"/>
              <a:t>kitob</a:t>
            </a:r>
            <a:r>
              <a:rPr lang="en-US" sz="3200" dirty="0"/>
              <a:t> </a:t>
            </a:r>
            <a:r>
              <a:rPr lang="en-US" sz="3200" dirty="0" err="1"/>
              <a:t>o‘qish</a:t>
            </a:r>
            <a:r>
              <a:rPr lang="en-US" sz="3200" dirty="0"/>
              <a:t> </a:t>
            </a:r>
            <a:r>
              <a:rPr lang="en-US" sz="3200" dirty="0" err="1"/>
              <a:t>bilan</a:t>
            </a:r>
            <a:r>
              <a:rPr lang="en-US" sz="3200" dirty="0"/>
              <a:t> </a:t>
            </a:r>
            <a:r>
              <a:rPr lang="en-US" sz="3200" dirty="0" err="1"/>
              <a:t>bog‘lab</a:t>
            </a:r>
            <a:r>
              <a:rPr lang="en-US" sz="3200" dirty="0"/>
              <a:t> </a:t>
            </a:r>
            <a:r>
              <a:rPr lang="en-US" sz="3200" dirty="0" err="1"/>
              <a:t>qo‘ymaslik</a:t>
            </a:r>
            <a:r>
              <a:rPr lang="en-US" sz="3200" dirty="0" smtClean="0"/>
              <a:t>;</a:t>
            </a:r>
          </a:p>
          <a:p>
            <a:r>
              <a:rPr lang="en-US" sz="3200" dirty="0" err="1"/>
              <a:t>jamoa</a:t>
            </a:r>
            <a:r>
              <a:rPr lang="en-US" sz="3200" dirty="0"/>
              <a:t> </a:t>
            </a:r>
            <a:r>
              <a:rPr lang="en-US" sz="3200" dirty="0" err="1"/>
              <a:t>bo‘lib</a:t>
            </a:r>
            <a:r>
              <a:rPr lang="en-US" sz="3200" dirty="0"/>
              <a:t> </a:t>
            </a:r>
            <a:r>
              <a:rPr lang="en-US" sz="3200" dirty="0" err="1"/>
              <a:t>o‘qish</a:t>
            </a:r>
            <a:r>
              <a:rPr lang="en-US" sz="3200" dirty="0"/>
              <a:t>;</a:t>
            </a:r>
          </a:p>
          <a:p>
            <a:r>
              <a:rPr lang="en-US" sz="3200" dirty="0" err="1"/>
              <a:t>mashqlar</a:t>
            </a:r>
            <a:r>
              <a:rPr lang="en-US" sz="3200" dirty="0"/>
              <a:t> (</a:t>
            </a:r>
            <a:r>
              <a:rPr lang="en-US" sz="3200" dirty="0" err="1"/>
              <a:t>ularning</a:t>
            </a:r>
            <a:r>
              <a:rPr lang="en-US" sz="3200" dirty="0"/>
              <a:t> </a:t>
            </a:r>
            <a:r>
              <a:rPr lang="en-US" sz="3200" dirty="0" err="1"/>
              <a:t>me’yorlanganligi</a:t>
            </a:r>
            <a:r>
              <a:rPr lang="en-US" sz="3200" dirty="0"/>
              <a:t>, </a:t>
            </a:r>
            <a:r>
              <a:rPr lang="en-US" sz="3200" dirty="0" err="1"/>
              <a:t>imkoniyat</a:t>
            </a:r>
            <a:r>
              <a:rPr lang="en-US" sz="3200" dirty="0"/>
              <a:t> </a:t>
            </a:r>
            <a:r>
              <a:rPr lang="en-US" sz="3200" dirty="0" err="1"/>
              <a:t>borligi</a:t>
            </a:r>
            <a:r>
              <a:rPr lang="en-US" sz="3200" dirty="0"/>
              <a:t>, </a:t>
            </a:r>
            <a:r>
              <a:rPr lang="en-US" sz="3200" dirty="0" err="1"/>
              <a:t>jamoatchilik</a:t>
            </a:r>
            <a:r>
              <a:rPr lang="en-US" sz="3200" dirty="0"/>
              <a:t>, </a:t>
            </a:r>
            <a:r>
              <a:rPr lang="en-US" sz="3200" dirty="0" err="1"/>
              <a:t>o‘quvchi-talabalarning</a:t>
            </a:r>
            <a:r>
              <a:rPr lang="en-US" sz="3200" dirty="0"/>
              <a:t> </a:t>
            </a:r>
            <a:r>
              <a:rPr lang="en-US" sz="3200" dirty="0" err="1"/>
              <a:t>qobiliyati</a:t>
            </a:r>
            <a:r>
              <a:rPr lang="en-US" sz="3200" dirty="0"/>
              <a:t> </a:t>
            </a:r>
            <a:r>
              <a:rPr lang="en-US" sz="3200" dirty="0" err="1"/>
              <a:t>va</a:t>
            </a:r>
            <a:r>
              <a:rPr lang="en-US" sz="3200" dirty="0"/>
              <a:t> </a:t>
            </a:r>
            <a:r>
              <a:rPr lang="en-US" sz="3200" dirty="0" err="1"/>
              <a:t>imkoniyatlarini</a:t>
            </a:r>
            <a:r>
              <a:rPr lang="en-US" sz="3200" dirty="0"/>
              <a:t> </a:t>
            </a:r>
            <a:r>
              <a:rPr lang="en-US" sz="3200" dirty="0" err="1"/>
              <a:t>hisobga</a:t>
            </a:r>
            <a:r>
              <a:rPr lang="en-US" sz="3200" dirty="0"/>
              <a:t> </a:t>
            </a:r>
            <a:r>
              <a:rPr lang="en-US" sz="3200" dirty="0" err="1"/>
              <a:t>olish</a:t>
            </a:r>
            <a:r>
              <a:rPr lang="en-US" sz="3200" dirty="0"/>
              <a:t>);</a:t>
            </a:r>
          </a:p>
          <a:p>
            <a:endParaRPr lang="en-US" sz="3200" dirty="0"/>
          </a:p>
          <a:p>
            <a:endParaRPr lang="ru-RU" sz="32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28151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6609" y="548640"/>
            <a:ext cx="9161460" cy="6309360"/>
          </a:xfrm>
        </p:spPr>
        <p:txBody>
          <a:bodyPr>
            <a:noAutofit/>
          </a:bodyPr>
          <a:lstStyle/>
          <a:p>
            <a:r>
              <a:rPr lang="en-US" sz="3200" dirty="0" err="1" smtClean="0"/>
              <a:t>o‘qitishning</a:t>
            </a:r>
            <a:r>
              <a:rPr lang="en-US" sz="3200" dirty="0" smtClean="0"/>
              <a:t> </a:t>
            </a:r>
            <a:r>
              <a:rPr lang="en-US" sz="3200" dirty="0" err="1"/>
              <a:t>asta-sekin</a:t>
            </a:r>
            <a:r>
              <a:rPr lang="en-US" sz="3200" dirty="0"/>
              <a:t>, </a:t>
            </a:r>
            <a:r>
              <a:rPr lang="en-US" sz="3200" dirty="0" err="1"/>
              <a:t>ketma-ketligi</a:t>
            </a:r>
            <a:r>
              <a:rPr lang="en-US" sz="3200" dirty="0"/>
              <a:t>, </a:t>
            </a:r>
            <a:r>
              <a:rPr lang="en-US" sz="3200" dirty="0" err="1"/>
              <a:t>osonidan</a:t>
            </a:r>
            <a:r>
              <a:rPr lang="en-US" sz="3200" dirty="0"/>
              <a:t> </a:t>
            </a:r>
            <a:r>
              <a:rPr lang="en-US" sz="3200" dirty="0" err="1"/>
              <a:t>murakkabga</a:t>
            </a:r>
            <a:r>
              <a:rPr lang="en-US" sz="3200" dirty="0"/>
              <a:t> </a:t>
            </a:r>
            <a:r>
              <a:rPr lang="en-US" sz="3200" dirty="0" err="1"/>
              <a:t>o‘tib</a:t>
            </a:r>
            <a:r>
              <a:rPr lang="en-US" sz="3200" dirty="0"/>
              <a:t> </a:t>
            </a:r>
            <a:r>
              <a:rPr lang="en-US" sz="3200" dirty="0" err="1"/>
              <a:t>borishi</a:t>
            </a:r>
            <a:r>
              <a:rPr lang="en-US" sz="3200" dirty="0"/>
              <a:t>;</a:t>
            </a:r>
          </a:p>
          <a:p>
            <a:r>
              <a:rPr lang="en-US" sz="3200" dirty="0" err="1"/>
              <a:t>o‘kuvchi-talabalarning</a:t>
            </a:r>
            <a:r>
              <a:rPr lang="en-US" sz="3200" dirty="0"/>
              <a:t> </a:t>
            </a:r>
            <a:r>
              <a:rPr lang="en-US" sz="3200" dirty="0" err="1"/>
              <a:t>individualliklarini</a:t>
            </a:r>
            <a:r>
              <a:rPr lang="en-US" sz="3200" dirty="0"/>
              <a:t> </a:t>
            </a:r>
            <a:r>
              <a:rPr lang="en-US" sz="3200" dirty="0" err="1"/>
              <a:t>hisobga</a:t>
            </a:r>
            <a:r>
              <a:rPr lang="en-US" sz="3200" dirty="0"/>
              <a:t> </a:t>
            </a:r>
            <a:r>
              <a:rPr lang="en-US" sz="3200" dirty="0" err="1"/>
              <a:t>olib</a:t>
            </a:r>
            <a:r>
              <a:rPr lang="en-US" sz="3200" dirty="0"/>
              <a:t>, </a:t>
            </a:r>
            <a:r>
              <a:rPr lang="en-US" sz="3200" dirty="0" err="1"/>
              <a:t>tushunarli</a:t>
            </a:r>
            <a:r>
              <a:rPr lang="en-US" sz="3200" dirty="0"/>
              <a:t> </a:t>
            </a:r>
            <a:r>
              <a:rPr lang="en-US" sz="3200" dirty="0" err="1"/>
              <a:t>bo‘lishi</a:t>
            </a:r>
            <a:r>
              <a:rPr lang="en-US" sz="3200" dirty="0"/>
              <a:t>;</a:t>
            </a:r>
          </a:p>
          <a:p>
            <a:r>
              <a:rPr lang="en-US" sz="3200" dirty="0" err="1"/>
              <a:t>nazariya</a:t>
            </a:r>
            <a:r>
              <a:rPr lang="en-US" sz="3200" dirty="0"/>
              <a:t> </a:t>
            </a:r>
            <a:r>
              <a:rPr lang="en-US" sz="3200" dirty="0" err="1"/>
              <a:t>bilan</a:t>
            </a:r>
            <a:r>
              <a:rPr lang="en-US" sz="3200" dirty="0"/>
              <a:t> </a:t>
            </a:r>
            <a:r>
              <a:rPr lang="en-US" sz="3200" dirty="0" err="1"/>
              <a:t>amaliyotning</a:t>
            </a:r>
            <a:r>
              <a:rPr lang="en-US" sz="3200" dirty="0"/>
              <a:t> </a:t>
            </a:r>
            <a:r>
              <a:rPr lang="en-US" sz="3200" dirty="0" err="1"/>
              <a:t>bog‘liqligi</a:t>
            </a:r>
            <a:r>
              <a:rPr lang="en-US" sz="3200" dirty="0"/>
              <a:t>, </a:t>
            </a:r>
            <a:r>
              <a:rPr lang="en-US" sz="3200" dirty="0" err="1"/>
              <a:t>umumiydan</a:t>
            </a:r>
            <a:r>
              <a:rPr lang="en-US" sz="3200" dirty="0"/>
              <a:t> </a:t>
            </a:r>
            <a:r>
              <a:rPr lang="en-US" sz="3200" dirty="0" err="1"/>
              <a:t>xususiyga</a:t>
            </a:r>
            <a:r>
              <a:rPr lang="en-US" sz="3200" dirty="0"/>
              <a:t> </a:t>
            </a:r>
            <a:r>
              <a:rPr lang="en-US" sz="3200" dirty="0" err="1"/>
              <a:t>o‘tish</a:t>
            </a:r>
            <a:r>
              <a:rPr lang="en-US" sz="3200" dirty="0"/>
              <a:t>, </a:t>
            </a:r>
            <a:r>
              <a:rPr lang="en-US" sz="3200" dirty="0" err="1"/>
              <a:t>tizimlilik</a:t>
            </a:r>
            <a:r>
              <a:rPr lang="en-US" sz="3200" dirty="0"/>
              <a:t> </a:t>
            </a:r>
            <a:r>
              <a:rPr lang="en-US" sz="3200" dirty="0" err="1"/>
              <a:t>va</a:t>
            </a:r>
            <a:r>
              <a:rPr lang="en-US" sz="3200" dirty="0"/>
              <a:t> </a:t>
            </a:r>
            <a:r>
              <a:rPr lang="en-US" sz="3200" dirty="0" err="1"/>
              <a:t>mantikiylik</a:t>
            </a:r>
            <a:r>
              <a:rPr lang="en-US" sz="3200" dirty="0"/>
              <a:t> </a:t>
            </a:r>
            <a:r>
              <a:rPr lang="en-US" sz="3200" dirty="0" err="1"/>
              <a:t>ifoda</a:t>
            </a:r>
            <a:r>
              <a:rPr lang="en-US" sz="3200" dirty="0"/>
              <a:t> </a:t>
            </a:r>
            <a:r>
              <a:rPr lang="en-US" sz="3200" dirty="0" err="1"/>
              <a:t>etish</a:t>
            </a:r>
            <a:r>
              <a:rPr lang="en-US" sz="3200" dirty="0"/>
              <a:t> </a:t>
            </a:r>
            <a:r>
              <a:rPr lang="en-US" sz="3200" dirty="0" err="1"/>
              <a:t>va</a:t>
            </a:r>
            <a:r>
              <a:rPr lang="en-US" sz="3200" dirty="0"/>
              <a:t> </a:t>
            </a:r>
            <a:r>
              <a:rPr lang="en-US" sz="3200" dirty="0" err="1"/>
              <a:t>mulohazalarining</a:t>
            </a:r>
            <a:r>
              <a:rPr lang="en-US" sz="3200" dirty="0"/>
              <a:t> </a:t>
            </a:r>
            <a:r>
              <a:rPr lang="en-US" sz="3200" dirty="0" err="1"/>
              <a:t>bir</a:t>
            </a:r>
            <a:r>
              <a:rPr lang="en-US" sz="3200" dirty="0"/>
              <a:t> </a:t>
            </a:r>
            <a:r>
              <a:rPr lang="en-US" sz="3200" dirty="0" err="1"/>
              <a:t>tekisligi</a:t>
            </a:r>
            <a:r>
              <a:rPr lang="en-US" sz="3200" dirty="0"/>
              <a:t> </a:t>
            </a:r>
            <a:r>
              <a:rPr lang="en-US" sz="3200" dirty="0" err="1"/>
              <a:t>va</a:t>
            </a:r>
            <a:r>
              <a:rPr lang="en-US" sz="3200" dirty="0"/>
              <a:t> </a:t>
            </a:r>
            <a:r>
              <a:rPr lang="en-US" sz="3200" dirty="0" err="1"/>
              <a:t>ketmaketligi</a:t>
            </a:r>
            <a:r>
              <a:rPr lang="en-US" sz="3200" dirty="0"/>
              <a:t> </a:t>
            </a:r>
            <a:r>
              <a:rPr lang="en-US" sz="3200" dirty="0" err="1"/>
              <a:t>kabi</a:t>
            </a:r>
            <a:r>
              <a:rPr lang="en-US" sz="3200" dirty="0"/>
              <a:t> </a:t>
            </a:r>
            <a:r>
              <a:rPr lang="en-US" sz="3200" dirty="0" err="1"/>
              <a:t>usullar</a:t>
            </a:r>
            <a:r>
              <a:rPr lang="en-US" sz="3200" dirty="0"/>
              <a:t>;</a:t>
            </a:r>
          </a:p>
          <a:p>
            <a:r>
              <a:rPr lang="en-US" sz="3200" dirty="0" err="1"/>
              <a:t>kuzatish</a:t>
            </a:r>
            <a:r>
              <a:rPr lang="en-US" sz="3200" dirty="0"/>
              <a:t>, </a:t>
            </a:r>
            <a:r>
              <a:rPr lang="en-US" sz="3200" dirty="0" err="1"/>
              <a:t>tajriba</a:t>
            </a:r>
            <a:r>
              <a:rPr lang="en-US" sz="3200" dirty="0"/>
              <a:t>, </a:t>
            </a:r>
            <a:r>
              <a:rPr lang="en-US" sz="3200" dirty="0" err="1"/>
              <a:t>amaliyot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4860464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XULOSA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600" dirty="0" err="1"/>
              <a:t>Qomusiy</a:t>
            </a:r>
            <a:r>
              <a:rPr lang="en-US" sz="3600" dirty="0"/>
              <a:t> </a:t>
            </a:r>
            <a:r>
              <a:rPr lang="en-US" sz="3600" dirty="0" err="1"/>
              <a:t>olimlar</a:t>
            </a:r>
            <a:r>
              <a:rPr lang="en-US" sz="3600" dirty="0"/>
              <a:t> </a:t>
            </a:r>
            <a:r>
              <a:rPr lang="en-US" sz="3600" dirty="0" err="1"/>
              <a:t>o`z</a:t>
            </a:r>
            <a:r>
              <a:rPr lang="en-US" sz="3600" dirty="0"/>
              <a:t> </a:t>
            </a:r>
            <a:r>
              <a:rPr lang="en-US" sz="3600" dirty="0" err="1"/>
              <a:t>ilmiy</a:t>
            </a:r>
            <a:r>
              <a:rPr lang="en-US" sz="3600" dirty="0"/>
              <a:t> </a:t>
            </a:r>
            <a:r>
              <a:rPr lang="en-US" sz="3600" dirty="0" err="1"/>
              <a:t>merosida</a:t>
            </a:r>
            <a:r>
              <a:rPr lang="en-US" sz="3600" dirty="0"/>
              <a:t> </a:t>
            </a:r>
            <a:r>
              <a:rPr lang="en-US" sz="3600" dirty="0" err="1"/>
              <a:t>ta`limiy-axloqiy</a:t>
            </a:r>
            <a:r>
              <a:rPr lang="en-US" sz="3600" dirty="0"/>
              <a:t> </a:t>
            </a:r>
            <a:r>
              <a:rPr lang="en-US" sz="3600" dirty="0" err="1"/>
              <a:t>asarlar</a:t>
            </a:r>
            <a:r>
              <a:rPr lang="en-US" sz="3600" dirty="0"/>
              <a:t> </a:t>
            </a:r>
            <a:r>
              <a:rPr lang="en-US" sz="3600" dirty="0" err="1"/>
              <a:t>yaratishga</a:t>
            </a:r>
            <a:r>
              <a:rPr lang="en-US" sz="3600" dirty="0"/>
              <a:t> ham </a:t>
            </a:r>
            <a:r>
              <a:rPr lang="en-US" sz="3600" dirty="0" err="1"/>
              <a:t>katta</a:t>
            </a:r>
            <a:r>
              <a:rPr lang="en-US" sz="3600" dirty="0"/>
              <a:t> </a:t>
            </a:r>
            <a:r>
              <a:rPr lang="en-US" sz="3600" dirty="0" err="1"/>
              <a:t>e`tibor</a:t>
            </a:r>
            <a:r>
              <a:rPr lang="en-US" sz="3600" dirty="0"/>
              <a:t> </a:t>
            </a:r>
            <a:r>
              <a:rPr lang="en-US" sz="3600" dirty="0" err="1"/>
              <a:t>berib</a:t>
            </a:r>
            <a:r>
              <a:rPr lang="en-US" sz="3600" dirty="0"/>
              <a:t>, </a:t>
            </a:r>
            <a:r>
              <a:rPr lang="en-US" sz="3600" dirty="0" err="1"/>
              <a:t>bu</a:t>
            </a:r>
            <a:r>
              <a:rPr lang="en-US" sz="3600" dirty="0"/>
              <a:t> </a:t>
            </a:r>
            <a:r>
              <a:rPr lang="en-US" sz="3600" dirty="0" err="1"/>
              <a:t>asarlarda</a:t>
            </a:r>
            <a:r>
              <a:rPr lang="en-US" sz="3600" dirty="0"/>
              <a:t> </a:t>
            </a:r>
            <a:r>
              <a:rPr lang="en-US" sz="3600" dirty="0" err="1"/>
              <a:t>ilgari</a:t>
            </a:r>
            <a:r>
              <a:rPr lang="en-US" sz="3600" dirty="0"/>
              <a:t> </a:t>
            </a:r>
            <a:r>
              <a:rPr lang="en-US" sz="3600" dirty="0" err="1"/>
              <a:t>surilgan</a:t>
            </a:r>
            <a:r>
              <a:rPr lang="en-US" sz="3600" dirty="0"/>
              <a:t> </a:t>
            </a:r>
            <a:r>
              <a:rPr lang="en-US" sz="3600" dirty="0" err="1"/>
              <a:t>g`oyalar</a:t>
            </a:r>
            <a:r>
              <a:rPr lang="en-US" sz="3600" dirty="0"/>
              <a:t> </a:t>
            </a:r>
            <a:r>
              <a:rPr lang="en-US" sz="3600" dirty="0" err="1"/>
              <a:t>insonning</a:t>
            </a:r>
            <a:r>
              <a:rPr lang="en-US" sz="3600" dirty="0"/>
              <a:t> ham </a:t>
            </a:r>
            <a:r>
              <a:rPr lang="en-US" sz="3600" dirty="0" err="1"/>
              <a:t>aqliy</a:t>
            </a:r>
            <a:r>
              <a:rPr lang="en-US" sz="3600" dirty="0"/>
              <a:t>, ham </a:t>
            </a:r>
            <a:r>
              <a:rPr lang="en-US" sz="3600" dirty="0" err="1"/>
              <a:t>axloqiy</a:t>
            </a:r>
            <a:r>
              <a:rPr lang="en-US" sz="3600" dirty="0"/>
              <a:t>, </a:t>
            </a:r>
            <a:r>
              <a:rPr lang="en-US" sz="3600" dirty="0" err="1"/>
              <a:t>estetik</a:t>
            </a:r>
            <a:r>
              <a:rPr lang="en-US" sz="3600" dirty="0"/>
              <a:t> </a:t>
            </a:r>
            <a:r>
              <a:rPr lang="en-US" sz="3600" dirty="0" err="1"/>
              <a:t>va</a:t>
            </a:r>
            <a:r>
              <a:rPr lang="en-US" sz="3600" dirty="0"/>
              <a:t> </a:t>
            </a:r>
            <a:r>
              <a:rPr lang="en-US" sz="3600" dirty="0" err="1"/>
              <a:t>jismoniy</a:t>
            </a:r>
            <a:r>
              <a:rPr lang="en-US" sz="3600" dirty="0"/>
              <a:t> </a:t>
            </a:r>
            <a:r>
              <a:rPr lang="en-US" sz="3600" dirty="0" err="1"/>
              <a:t>jihatdan</a:t>
            </a:r>
            <a:r>
              <a:rPr lang="en-US" sz="3600" dirty="0"/>
              <a:t> </a:t>
            </a:r>
            <a:r>
              <a:rPr lang="en-US" sz="3600" dirty="0" err="1"/>
              <a:t>kamol</a:t>
            </a:r>
            <a:r>
              <a:rPr lang="en-US" sz="3600" dirty="0"/>
              <a:t> </a:t>
            </a:r>
            <a:r>
              <a:rPr lang="en-US" sz="3600" dirty="0" err="1"/>
              <a:t>topishida</a:t>
            </a:r>
            <a:r>
              <a:rPr lang="en-US" sz="3600" dirty="0"/>
              <a:t>, </a:t>
            </a:r>
            <a:r>
              <a:rPr lang="en-US" sz="3600" dirty="0" err="1"/>
              <a:t>pedagogik</a:t>
            </a:r>
            <a:r>
              <a:rPr lang="en-US" sz="3600" dirty="0"/>
              <a:t> </a:t>
            </a:r>
            <a:r>
              <a:rPr lang="en-US" sz="3600" dirty="0" err="1"/>
              <a:t>fikr</a:t>
            </a:r>
            <a:r>
              <a:rPr lang="en-US" sz="3600" dirty="0"/>
              <a:t> </a:t>
            </a:r>
            <a:r>
              <a:rPr lang="en-US" sz="3600" dirty="0" err="1"/>
              <a:t>taraqqiyotida</a:t>
            </a:r>
            <a:r>
              <a:rPr lang="en-US" sz="3600" dirty="0"/>
              <a:t> </a:t>
            </a:r>
            <a:r>
              <a:rPr lang="en-US" sz="3600" dirty="0" err="1"/>
              <a:t>katta</a:t>
            </a:r>
            <a:r>
              <a:rPr lang="en-US" sz="3600" dirty="0"/>
              <a:t> </a:t>
            </a:r>
            <a:r>
              <a:rPr lang="en-US" sz="3600" dirty="0" err="1"/>
              <a:t>ahamiyatga</a:t>
            </a:r>
            <a:r>
              <a:rPr lang="en-US" sz="3600" dirty="0"/>
              <a:t> </a:t>
            </a:r>
            <a:r>
              <a:rPr lang="en-US" sz="3600" dirty="0" err="1"/>
              <a:t>ega</a:t>
            </a:r>
            <a:r>
              <a:rPr lang="en-US" sz="3600" dirty="0"/>
              <a:t> </a:t>
            </a:r>
            <a:r>
              <a:rPr lang="en-US" sz="3600" dirty="0" err="1"/>
              <a:t>bo`ldi</a:t>
            </a:r>
            <a:r>
              <a:rPr lang="en-US" sz="3600" dirty="0"/>
              <a:t>.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Shuningdek</a:t>
            </a:r>
            <a:r>
              <a:rPr lang="en-US" sz="3600" dirty="0"/>
              <a:t>, </a:t>
            </a:r>
            <a:r>
              <a:rPr lang="en-US" sz="3600" dirty="0" err="1"/>
              <a:t>Sharq</a:t>
            </a:r>
            <a:r>
              <a:rPr lang="en-US" sz="3600" dirty="0"/>
              <a:t> </a:t>
            </a:r>
            <a:r>
              <a:rPr lang="en-US" sz="3600" dirty="0" err="1"/>
              <a:t>uyg`onish</a:t>
            </a:r>
            <a:r>
              <a:rPr lang="en-US" sz="3600" dirty="0"/>
              <a:t> </a:t>
            </a:r>
            <a:r>
              <a:rPr lang="en-US" sz="3600" dirty="0" err="1"/>
              <a:t>davrida</a:t>
            </a:r>
            <a:r>
              <a:rPr lang="en-US" sz="3600" dirty="0"/>
              <a:t> </a:t>
            </a:r>
            <a:r>
              <a:rPr lang="en-US" sz="3600" dirty="0" err="1"/>
              <a:t>sof</a:t>
            </a:r>
            <a:r>
              <a:rPr lang="en-US" sz="3600" dirty="0"/>
              <a:t> </a:t>
            </a:r>
            <a:r>
              <a:rPr lang="en-US" sz="3600" dirty="0" err="1"/>
              <a:t>pedagogik</a:t>
            </a:r>
            <a:r>
              <a:rPr lang="en-US" sz="3600" dirty="0"/>
              <a:t> </a:t>
            </a:r>
            <a:r>
              <a:rPr lang="en-US" sz="3600" dirty="0" err="1"/>
              <a:t>asarlar</a:t>
            </a:r>
            <a:r>
              <a:rPr lang="en-US" sz="3600" dirty="0"/>
              <a:t> ham </a:t>
            </a:r>
            <a:r>
              <a:rPr lang="en-US" sz="3600" dirty="0" err="1"/>
              <a:t>yaratilib</a:t>
            </a:r>
            <a:r>
              <a:rPr lang="en-US" sz="3600" dirty="0"/>
              <a:t>, </a:t>
            </a:r>
            <a:r>
              <a:rPr lang="en-US" sz="3600" dirty="0" err="1"/>
              <a:t>ta`lim-tarbiyada</a:t>
            </a:r>
            <a:r>
              <a:rPr lang="en-US" sz="3600" dirty="0"/>
              <a:t> </a:t>
            </a:r>
            <a:r>
              <a:rPr lang="en-US" sz="3600" dirty="0" err="1"/>
              <a:t>inson</a:t>
            </a:r>
            <a:r>
              <a:rPr lang="en-US" sz="3600" dirty="0"/>
              <a:t> </a:t>
            </a:r>
            <a:r>
              <a:rPr lang="en-US" sz="3600" dirty="0" err="1"/>
              <a:t>takomilining</a:t>
            </a:r>
            <a:r>
              <a:rPr lang="en-US" sz="3600" dirty="0"/>
              <a:t> </a:t>
            </a:r>
            <a:r>
              <a:rPr lang="en-US" sz="3600" dirty="0" err="1"/>
              <a:t>xususiy</a:t>
            </a:r>
            <a:r>
              <a:rPr lang="en-US" sz="3600" dirty="0"/>
              <a:t> </a:t>
            </a:r>
            <a:r>
              <a:rPr lang="en-US" sz="3600" dirty="0" err="1"/>
              <a:t>va</a:t>
            </a:r>
            <a:r>
              <a:rPr lang="en-US" sz="3600" dirty="0"/>
              <a:t> </a:t>
            </a:r>
            <a:r>
              <a:rPr lang="en-US" sz="3600" dirty="0" err="1"/>
              <a:t>umumiy</a:t>
            </a:r>
            <a:r>
              <a:rPr lang="en-US" sz="3600" dirty="0"/>
              <a:t> </a:t>
            </a:r>
            <a:r>
              <a:rPr lang="en-US" sz="3600" dirty="0" err="1"/>
              <a:t>metodlari</a:t>
            </a:r>
            <a:r>
              <a:rPr lang="en-US" sz="3600" dirty="0"/>
              <a:t> </a:t>
            </a:r>
            <a:r>
              <a:rPr lang="en-US" sz="3600" dirty="0" err="1"/>
              <a:t>haqida</a:t>
            </a:r>
            <a:r>
              <a:rPr lang="en-US" sz="3600" dirty="0"/>
              <a:t> </a:t>
            </a:r>
            <a:r>
              <a:rPr lang="en-US" sz="3600" dirty="0" err="1"/>
              <a:t>o`lmas</a:t>
            </a:r>
            <a:r>
              <a:rPr lang="en-US" sz="3600" dirty="0"/>
              <a:t> </a:t>
            </a:r>
            <a:r>
              <a:rPr lang="en-US" sz="3600" dirty="0" err="1"/>
              <a:t>ta`limoti</a:t>
            </a:r>
            <a:r>
              <a:rPr lang="en-US" sz="3600" dirty="0"/>
              <a:t> </a:t>
            </a:r>
            <a:r>
              <a:rPr lang="en-US" sz="3600" dirty="0" err="1"/>
              <a:t>bilan</a:t>
            </a:r>
            <a:r>
              <a:rPr lang="en-US" sz="3600" dirty="0"/>
              <a:t> nom </a:t>
            </a:r>
            <a:r>
              <a:rPr lang="en-US" sz="3600" dirty="0" err="1"/>
              <a:t>qoldirgan</a:t>
            </a:r>
            <a:r>
              <a:rPr lang="en-US" sz="3600" dirty="0"/>
              <a:t> </a:t>
            </a:r>
            <a:r>
              <a:rPr lang="en-US" sz="3600" dirty="0" err="1"/>
              <a:t>tarbiyashunos</a:t>
            </a:r>
            <a:r>
              <a:rPr lang="en-US" sz="3600" dirty="0"/>
              <a:t> </a:t>
            </a:r>
            <a:r>
              <a:rPr lang="en-US" sz="3600" dirty="0" err="1"/>
              <a:t>olimlar</a:t>
            </a:r>
            <a:r>
              <a:rPr lang="en-US" sz="3600" dirty="0"/>
              <a:t> ham </a:t>
            </a:r>
            <a:r>
              <a:rPr lang="en-US" sz="3600" dirty="0" err="1"/>
              <a:t>maydonga</a:t>
            </a:r>
            <a:r>
              <a:rPr lang="en-US" sz="3600" dirty="0"/>
              <a:t> </a:t>
            </a:r>
            <a:r>
              <a:rPr lang="en-US" sz="3600" dirty="0" err="1"/>
              <a:t>chiqdi</a:t>
            </a:r>
            <a:r>
              <a:rPr lang="en-US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1475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1) </a:t>
            </a:r>
            <a:r>
              <a:rPr lang="en-US" dirty="0" err="1">
                <a:solidFill>
                  <a:srgbClr val="FF0000"/>
                </a:solidFill>
              </a:rPr>
              <a:t>Sharq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Uyg`onish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davrida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pedagogik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fikrlarning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rivojlanish</a:t>
            </a:r>
            <a:r>
              <a:rPr lang="en-US" dirty="0">
                <a:solidFill>
                  <a:srgbClr val="FF0000"/>
                </a:solidFill>
              </a:rPr>
              <a:t> </a:t>
            </a:r>
            <a:br>
              <a:rPr lang="en-US" dirty="0">
                <a:solidFill>
                  <a:srgbClr val="FF0000"/>
                </a:solidFill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err="1"/>
              <a:t>SHarq</a:t>
            </a:r>
            <a:r>
              <a:rPr lang="en-US" i="1" dirty="0"/>
              <a:t> ilk </a:t>
            </a:r>
            <a:r>
              <a:rPr lang="en-US" i="1" dirty="0" err="1"/>
              <a:t>Uyg‘onish</a:t>
            </a:r>
            <a:r>
              <a:rPr lang="en-US" i="1" dirty="0"/>
              <a:t> </a:t>
            </a:r>
            <a:r>
              <a:rPr lang="en-US" i="1" dirty="0" err="1"/>
              <a:t>davri</a:t>
            </a:r>
            <a:r>
              <a:rPr lang="en-US" i="1" dirty="0"/>
              <a:t> IX </a:t>
            </a:r>
            <a:r>
              <a:rPr lang="en-US" i="1" dirty="0" err="1"/>
              <a:t>asrdan</a:t>
            </a:r>
            <a:r>
              <a:rPr lang="en-US" i="1" dirty="0"/>
              <a:t> </a:t>
            </a:r>
            <a:r>
              <a:rPr lang="en-US" i="1" dirty="0" err="1"/>
              <a:t>boshlanib</a:t>
            </a:r>
            <a:r>
              <a:rPr lang="en-US" i="1" dirty="0"/>
              <a:t> XII </a:t>
            </a:r>
            <a:r>
              <a:rPr lang="en-US" i="1" dirty="0" err="1"/>
              <a:t>asrgacha</a:t>
            </a:r>
            <a:r>
              <a:rPr lang="en-US" i="1" dirty="0"/>
              <a:t> </a:t>
            </a:r>
            <a:r>
              <a:rPr lang="en-US" i="1" dirty="0" err="1"/>
              <a:t>davom</a:t>
            </a:r>
            <a:r>
              <a:rPr lang="en-US" i="1" dirty="0"/>
              <a:t> </a:t>
            </a:r>
            <a:r>
              <a:rPr lang="en-US" i="1" dirty="0" err="1"/>
              <a:t>etdi</a:t>
            </a:r>
            <a:r>
              <a:rPr lang="en-US" i="1" dirty="0"/>
              <a:t>.</a:t>
            </a:r>
            <a:r>
              <a:rPr lang="en-US" dirty="0"/>
              <a:t> Bu </a:t>
            </a:r>
            <a:r>
              <a:rPr lang="en-US" dirty="0" err="1"/>
              <a:t>davrinig</a:t>
            </a:r>
            <a:r>
              <a:rPr lang="en-US" dirty="0"/>
              <a:t> </a:t>
            </a:r>
            <a:r>
              <a:rPr lang="en-US" dirty="0" err="1"/>
              <a:t>buyuk</a:t>
            </a:r>
            <a:r>
              <a:rPr lang="en-US" dirty="0"/>
              <a:t> </a:t>
            </a:r>
            <a:r>
              <a:rPr lang="en-US" dirty="0" err="1"/>
              <a:t>olimi</a:t>
            </a:r>
            <a:r>
              <a:rPr lang="en-US" dirty="0"/>
              <a:t>, </a:t>
            </a:r>
            <a:r>
              <a:rPr lang="en-US" b="1" dirty="0"/>
              <a:t>Abu </a:t>
            </a:r>
            <a:r>
              <a:rPr lang="en-US" b="1" dirty="0" err="1"/>
              <a:t>Abdulloh</a:t>
            </a:r>
            <a:r>
              <a:rPr lang="en-US" b="1" dirty="0"/>
              <a:t> ibn Muso al-</a:t>
            </a:r>
            <a:r>
              <a:rPr lang="en-US" b="1" dirty="0" err="1"/>
              <a:t>Xorazmiy</a:t>
            </a:r>
            <a:r>
              <a:rPr lang="en-US" b="1" dirty="0"/>
              <a:t> (783-850)</a:t>
            </a:r>
            <a:r>
              <a:rPr lang="en-US" dirty="0"/>
              <a:t> </a:t>
            </a:r>
            <a:r>
              <a:rPr lang="en-US" dirty="0" err="1"/>
              <a:t>osiyolik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guruh</a:t>
            </a:r>
            <a:r>
              <a:rPr lang="en-US" dirty="0"/>
              <a:t> </a:t>
            </a:r>
            <a:r>
              <a:rPr lang="en-US" dirty="0" err="1"/>
              <a:t>mashhur</a:t>
            </a:r>
            <a:r>
              <a:rPr lang="en-US" dirty="0"/>
              <a:t> </a:t>
            </a:r>
            <a:r>
              <a:rPr lang="en-US" dirty="0" err="1"/>
              <a:t>olimlar</a:t>
            </a:r>
            <a:r>
              <a:rPr lang="en-US" dirty="0"/>
              <a:t> </a:t>
            </a:r>
            <a:r>
              <a:rPr lang="en-US" dirty="0" err="1"/>
              <a:t>singari</a:t>
            </a:r>
            <a:r>
              <a:rPr lang="en-US" dirty="0"/>
              <a:t> </a:t>
            </a:r>
            <a:r>
              <a:rPr lang="en-US" dirty="0" err="1"/>
              <a:t>Bag‘dod</a:t>
            </a:r>
            <a:r>
              <a:rPr lang="en-US" dirty="0"/>
              <a:t> </a:t>
            </a:r>
            <a:r>
              <a:rPr lang="en-US" dirty="0" err="1"/>
              <a:t>xalifalari</a:t>
            </a:r>
            <a:r>
              <a:rPr lang="en-US" dirty="0"/>
              <a:t> – </a:t>
            </a:r>
            <a:r>
              <a:rPr lang="en-US" dirty="0" err="1"/>
              <a:t>Abbosiylar</a:t>
            </a:r>
            <a:r>
              <a:rPr lang="en-US" dirty="0"/>
              <a:t> </a:t>
            </a:r>
            <a:r>
              <a:rPr lang="en-US" dirty="0" err="1"/>
              <a:t>sulolasidan</a:t>
            </a:r>
            <a:r>
              <a:rPr lang="en-US" dirty="0"/>
              <a:t> </a:t>
            </a:r>
            <a:r>
              <a:rPr lang="en-US" dirty="0" err="1"/>
              <a:t>bo‘lmish</a:t>
            </a:r>
            <a:r>
              <a:rPr lang="en-US" dirty="0"/>
              <a:t> </a:t>
            </a:r>
            <a:r>
              <a:rPr lang="en-US" b="1" dirty="0"/>
              <a:t>al-</a:t>
            </a:r>
            <a:r>
              <a:rPr lang="en-US" b="1" dirty="0" err="1"/>
              <a:t>Ma’mun</a:t>
            </a:r>
            <a:r>
              <a:rPr lang="en-US" b="1" dirty="0"/>
              <a:t> (813-833), al-</a:t>
            </a:r>
            <a:r>
              <a:rPr lang="en-US" b="1" dirty="0" err="1"/>
              <a:t>Mu’tasim</a:t>
            </a:r>
            <a:r>
              <a:rPr lang="en-US" b="1" dirty="0"/>
              <a:t> (833-842) </a:t>
            </a:r>
            <a:r>
              <a:rPr lang="en-US" b="1" dirty="0" err="1"/>
              <a:t>va</a:t>
            </a:r>
            <a:r>
              <a:rPr lang="en-US" b="1" dirty="0"/>
              <a:t> al-</a:t>
            </a:r>
            <a:r>
              <a:rPr lang="en-US" b="1" dirty="0" err="1"/>
              <a:t>Vosiq</a:t>
            </a:r>
            <a:r>
              <a:rPr lang="en-US" b="1" dirty="0"/>
              <a:t> (842-847)</a:t>
            </a:r>
            <a:r>
              <a:rPr lang="en-US" dirty="0"/>
              <a:t> </a:t>
            </a:r>
            <a:r>
              <a:rPr lang="en-US" dirty="0" err="1"/>
              <a:t>saroylarida</a:t>
            </a:r>
            <a:r>
              <a:rPr lang="en-US" dirty="0"/>
              <a:t> </a:t>
            </a:r>
            <a:r>
              <a:rPr lang="en-US" dirty="0" err="1"/>
              <a:t>yashab</a:t>
            </a:r>
            <a:r>
              <a:rPr lang="en-US" dirty="0"/>
              <a:t>, </a:t>
            </a:r>
            <a:r>
              <a:rPr lang="en-US" dirty="0" err="1"/>
              <a:t>ijod</a:t>
            </a:r>
            <a:r>
              <a:rPr lang="en-US" dirty="0"/>
              <a:t> </a:t>
            </a:r>
            <a:r>
              <a:rPr lang="en-US" dirty="0" err="1"/>
              <a:t>etdi</a:t>
            </a:r>
            <a:r>
              <a:rPr lang="en-US" dirty="0"/>
              <a:t>. </a:t>
            </a:r>
            <a:r>
              <a:rPr lang="en-US" b="1" dirty="0" err="1"/>
              <a:t>Xorun</a:t>
            </a:r>
            <a:r>
              <a:rPr lang="en-US" b="1" dirty="0"/>
              <a:t> </a:t>
            </a:r>
            <a:r>
              <a:rPr lang="en-US" b="1" dirty="0" err="1"/>
              <a:t>ar</a:t>
            </a:r>
            <a:r>
              <a:rPr lang="en-US" b="1" dirty="0"/>
              <a:t>-Rashid (786-809)</a:t>
            </a:r>
            <a:r>
              <a:rPr lang="en-US" dirty="0"/>
              <a:t> 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uning</a:t>
            </a:r>
            <a:r>
              <a:rPr lang="en-US" dirty="0"/>
              <a:t> </a:t>
            </a:r>
            <a:r>
              <a:rPr lang="en-US" dirty="0" err="1"/>
              <a:t>o‘g‘li</a:t>
            </a:r>
            <a:r>
              <a:rPr lang="en-US" dirty="0"/>
              <a:t> </a:t>
            </a:r>
            <a:r>
              <a:rPr lang="en-US" b="1" dirty="0" err="1"/>
              <a:t>alMa’mun</a:t>
            </a:r>
            <a:r>
              <a:rPr lang="en-US" b="1" dirty="0"/>
              <a:t> (813-833)</a:t>
            </a:r>
            <a:r>
              <a:rPr lang="en-US" dirty="0"/>
              <a:t> </a:t>
            </a:r>
            <a:r>
              <a:rPr lang="en-US" dirty="0" err="1"/>
              <a:t>davrida</a:t>
            </a:r>
            <a:r>
              <a:rPr lang="en-US" dirty="0"/>
              <a:t>. </a:t>
            </a:r>
            <a:r>
              <a:rPr lang="en-US" dirty="0" err="1"/>
              <a:t>Bag‘dod</a:t>
            </a:r>
            <a:r>
              <a:rPr lang="en-US" dirty="0"/>
              <a:t> </a:t>
            </a:r>
            <a:r>
              <a:rPr lang="en-US" dirty="0" err="1"/>
              <a:t>SHarqning</a:t>
            </a:r>
            <a:r>
              <a:rPr lang="en-US" dirty="0"/>
              <a:t> </a:t>
            </a:r>
            <a:r>
              <a:rPr lang="en-US" dirty="0" err="1"/>
              <a:t>yirik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madaniy</a:t>
            </a:r>
            <a:r>
              <a:rPr lang="en-US" dirty="0"/>
              <a:t> </a:t>
            </a:r>
            <a:r>
              <a:rPr lang="en-US" dirty="0" err="1"/>
              <a:t>markaziga</a:t>
            </a:r>
            <a:r>
              <a:rPr lang="en-US" dirty="0"/>
              <a:t> </a:t>
            </a:r>
            <a:r>
              <a:rPr lang="en-US" dirty="0" err="1"/>
              <a:t>aylandi</a:t>
            </a:r>
            <a:r>
              <a:rPr lang="en-US" dirty="0"/>
              <a:t>, </a:t>
            </a:r>
            <a:r>
              <a:rPr lang="en-US" dirty="0" err="1"/>
              <a:t>ayniqsa</a:t>
            </a:r>
            <a:r>
              <a:rPr lang="en-US" dirty="0"/>
              <a:t>, </a:t>
            </a:r>
            <a:r>
              <a:rPr lang="en-US" dirty="0" err="1"/>
              <a:t>falsafa</a:t>
            </a:r>
            <a:r>
              <a:rPr lang="en-US" dirty="0"/>
              <a:t>, </a:t>
            </a:r>
            <a:r>
              <a:rPr lang="en-US" dirty="0" err="1"/>
              <a:t>riyoziyot</a:t>
            </a:r>
            <a:r>
              <a:rPr lang="en-US" dirty="0"/>
              <a:t>, </a:t>
            </a:r>
            <a:r>
              <a:rPr lang="en-US" dirty="0" err="1"/>
              <a:t>tibbiyot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boshqa</a:t>
            </a:r>
            <a:r>
              <a:rPr lang="en-US" dirty="0"/>
              <a:t> </a:t>
            </a:r>
            <a:r>
              <a:rPr lang="en-US" dirty="0" err="1"/>
              <a:t>fanlar</a:t>
            </a:r>
            <a:r>
              <a:rPr lang="en-US" dirty="0"/>
              <a:t> </a:t>
            </a:r>
            <a:r>
              <a:rPr lang="en-US" dirty="0" err="1"/>
              <a:t>rivojlandi</a:t>
            </a:r>
            <a:r>
              <a:rPr lang="en-US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8922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82880"/>
            <a:ext cx="10972800" cy="6330461"/>
          </a:xfrm>
        </p:spPr>
        <p:txBody>
          <a:bodyPr>
            <a:normAutofit/>
          </a:bodyPr>
          <a:lstStyle/>
          <a:p>
            <a:r>
              <a:rPr lang="en-US" sz="3200" dirty="0"/>
              <a:t>X </a:t>
            </a:r>
            <a:r>
              <a:rPr lang="en-US" sz="3200" dirty="0" err="1"/>
              <a:t>asrdan</a:t>
            </a:r>
            <a:r>
              <a:rPr lang="en-US" sz="3200" dirty="0"/>
              <a:t> </a:t>
            </a:r>
            <a:r>
              <a:rPr lang="en-US" sz="3200" dirty="0" err="1"/>
              <a:t>boshlab</a:t>
            </a:r>
            <a:r>
              <a:rPr lang="en-US" sz="3200" dirty="0"/>
              <a:t> </a:t>
            </a:r>
            <a:r>
              <a:rPr lang="en-US" sz="3200" dirty="0" err="1"/>
              <a:t>Movarounnahr</a:t>
            </a:r>
            <a:r>
              <a:rPr lang="en-US" sz="3200" dirty="0"/>
              <a:t> </a:t>
            </a:r>
            <a:r>
              <a:rPr lang="en-US" sz="3200" dirty="0" err="1"/>
              <a:t>va</a:t>
            </a:r>
            <a:r>
              <a:rPr lang="en-US" sz="3200" dirty="0"/>
              <a:t> </a:t>
            </a:r>
            <a:r>
              <a:rPr lang="en-US" sz="3200" dirty="0" err="1"/>
              <a:t>Xurosonda</a:t>
            </a:r>
            <a:r>
              <a:rPr lang="en-US" sz="3200" dirty="0"/>
              <a:t> </a:t>
            </a:r>
            <a:r>
              <a:rPr lang="en-US" sz="3200" dirty="0" err="1"/>
              <a:t>mustaqil</a:t>
            </a:r>
            <a:r>
              <a:rPr lang="en-US" sz="3200" dirty="0"/>
              <a:t> </a:t>
            </a:r>
            <a:r>
              <a:rPr lang="en-US" sz="3200" dirty="0" err="1"/>
              <a:t>feodal</a:t>
            </a:r>
            <a:r>
              <a:rPr lang="en-US" sz="3200" dirty="0"/>
              <a:t> </a:t>
            </a:r>
            <a:r>
              <a:rPr lang="en-US" sz="3200" dirty="0" err="1"/>
              <a:t>davlatlar</a:t>
            </a:r>
            <a:r>
              <a:rPr lang="en-US" sz="3200" dirty="0"/>
              <a:t>–</a:t>
            </a:r>
            <a:r>
              <a:rPr lang="en-US" sz="3200" dirty="0" err="1"/>
              <a:t>Tohiriylar</a:t>
            </a:r>
            <a:r>
              <a:rPr lang="en-US" sz="3200" dirty="0"/>
              <a:t>, </a:t>
            </a:r>
            <a:r>
              <a:rPr lang="en-US" sz="3200" dirty="0" err="1"/>
              <a:t>Somoniylar</a:t>
            </a:r>
            <a:r>
              <a:rPr lang="en-US" sz="3200" dirty="0"/>
              <a:t>, </a:t>
            </a:r>
            <a:r>
              <a:rPr lang="en-US" sz="3200" dirty="0" err="1"/>
              <a:t>Qoraxoniylar</a:t>
            </a:r>
            <a:r>
              <a:rPr lang="en-US" sz="3200" dirty="0"/>
              <a:t>, </a:t>
            </a:r>
            <a:r>
              <a:rPr lang="en-US" sz="3200" dirty="0" err="1"/>
              <a:t>G`aznaviylar</a:t>
            </a:r>
            <a:r>
              <a:rPr lang="en-US" sz="3200" dirty="0"/>
              <a:t>, </a:t>
            </a:r>
            <a:r>
              <a:rPr lang="en-US" sz="3200" dirty="0" err="1"/>
              <a:t>Saljuqiylar</a:t>
            </a:r>
            <a:r>
              <a:rPr lang="en-US" sz="3200" dirty="0"/>
              <a:t>, </a:t>
            </a:r>
            <a:r>
              <a:rPr lang="en-US" sz="3200" dirty="0" err="1"/>
              <a:t>Xorazmshohlar</a:t>
            </a:r>
            <a:r>
              <a:rPr lang="en-US" sz="3200" dirty="0"/>
              <a:t> </a:t>
            </a:r>
            <a:r>
              <a:rPr lang="en-US" sz="3200" dirty="0" err="1"/>
              <a:t>davlatlarining</a:t>
            </a:r>
            <a:r>
              <a:rPr lang="en-US" sz="3200" dirty="0"/>
              <a:t> </a:t>
            </a:r>
            <a:r>
              <a:rPr lang="en-US" sz="3200" dirty="0" err="1"/>
              <a:t>paydo</a:t>
            </a:r>
            <a:r>
              <a:rPr lang="en-US" sz="3200" dirty="0"/>
              <a:t> </a:t>
            </a:r>
            <a:r>
              <a:rPr lang="en-US" sz="3200" dirty="0" err="1"/>
              <a:t>bo`lishida</a:t>
            </a:r>
            <a:r>
              <a:rPr lang="en-US" sz="3200" dirty="0"/>
              <a:t> </a:t>
            </a:r>
            <a:r>
              <a:rPr lang="en-US" sz="3200" dirty="0" err="1"/>
              <a:t>xalifalikning</a:t>
            </a:r>
            <a:r>
              <a:rPr lang="en-US" sz="3200" dirty="0"/>
              <a:t> </a:t>
            </a:r>
            <a:r>
              <a:rPr lang="en-US" sz="3200" dirty="0" err="1"/>
              <a:t>yemirilishi</a:t>
            </a:r>
            <a:r>
              <a:rPr lang="en-US" sz="3200" dirty="0"/>
              <a:t> ham </a:t>
            </a:r>
            <a:r>
              <a:rPr lang="en-US" sz="3200" dirty="0" err="1"/>
              <a:t>madaniy</a:t>
            </a:r>
            <a:r>
              <a:rPr lang="en-US" sz="3200" dirty="0"/>
              <a:t> </a:t>
            </a:r>
            <a:r>
              <a:rPr lang="en-US" sz="3200" dirty="0" err="1"/>
              <a:t>hayotning</a:t>
            </a:r>
            <a:r>
              <a:rPr lang="en-US" sz="3200" dirty="0"/>
              <a:t> </a:t>
            </a:r>
            <a:r>
              <a:rPr lang="en-US" sz="3200" dirty="0" err="1"/>
              <a:t>yanada</a:t>
            </a:r>
            <a:r>
              <a:rPr lang="en-US" sz="3200" dirty="0"/>
              <a:t> </a:t>
            </a:r>
            <a:r>
              <a:rPr lang="en-US" sz="3200" dirty="0" err="1"/>
              <a:t>ravnaq</a:t>
            </a:r>
            <a:r>
              <a:rPr lang="en-US" sz="3200" dirty="0"/>
              <a:t> </a:t>
            </a:r>
            <a:r>
              <a:rPr lang="en-US" sz="3200" dirty="0" err="1"/>
              <a:t>topishiga</a:t>
            </a:r>
            <a:r>
              <a:rPr lang="en-US" sz="3200" dirty="0"/>
              <a:t> </a:t>
            </a:r>
            <a:r>
              <a:rPr lang="en-US" sz="3200" dirty="0" err="1"/>
              <a:t>olib</a:t>
            </a:r>
            <a:r>
              <a:rPr lang="en-US" sz="3200" dirty="0"/>
              <a:t> </a:t>
            </a:r>
            <a:r>
              <a:rPr lang="en-US" sz="3200" dirty="0" err="1"/>
              <a:t>keldi</a:t>
            </a:r>
            <a:r>
              <a:rPr lang="en-US" sz="3200" dirty="0" smtClean="0"/>
              <a:t>.</a:t>
            </a:r>
          </a:p>
          <a:p>
            <a:r>
              <a:rPr lang="en-US" sz="3200" dirty="0"/>
              <a:t>Bu </a:t>
            </a:r>
            <a:r>
              <a:rPr lang="en-US" sz="3200" dirty="0" err="1"/>
              <a:t>davrda</a:t>
            </a:r>
            <a:r>
              <a:rPr lang="en-US" sz="3200" dirty="0"/>
              <a:t> </a:t>
            </a:r>
            <a:r>
              <a:rPr lang="en-US" sz="3200" dirty="0" err="1"/>
              <a:t>arab</a:t>
            </a:r>
            <a:r>
              <a:rPr lang="en-US" sz="3200" dirty="0"/>
              <a:t> </a:t>
            </a:r>
            <a:r>
              <a:rPr lang="en-US" sz="3200" dirty="0" err="1"/>
              <a:t>tili</a:t>
            </a:r>
            <a:r>
              <a:rPr lang="en-US" sz="3200" dirty="0"/>
              <a:t> </a:t>
            </a:r>
            <a:r>
              <a:rPr lang="en-US" sz="3200" dirty="0" err="1"/>
              <a:t>ilmiy</a:t>
            </a:r>
            <a:r>
              <a:rPr lang="en-US" sz="3200" dirty="0"/>
              <a:t> </a:t>
            </a:r>
            <a:r>
              <a:rPr lang="en-US" sz="3200" dirty="0" err="1"/>
              <a:t>va</a:t>
            </a:r>
            <a:r>
              <a:rPr lang="en-US" sz="3200" dirty="0"/>
              <a:t> </a:t>
            </a:r>
            <a:r>
              <a:rPr lang="en-US" sz="3200" dirty="0" err="1"/>
              <a:t>aloqa</a:t>
            </a:r>
            <a:r>
              <a:rPr lang="en-US" sz="3200" dirty="0"/>
              <a:t> </a:t>
            </a:r>
            <a:r>
              <a:rPr lang="en-US" sz="3200" dirty="0" err="1"/>
              <a:t>tili</a:t>
            </a:r>
            <a:r>
              <a:rPr lang="en-US" sz="3200" dirty="0"/>
              <a:t> </a:t>
            </a:r>
            <a:r>
              <a:rPr lang="en-US" sz="3200" dirty="0" err="1"/>
              <a:t>edi</a:t>
            </a:r>
            <a:r>
              <a:rPr lang="en-US" sz="3200" dirty="0"/>
              <a:t>. </a:t>
            </a:r>
            <a:r>
              <a:rPr lang="en-US" sz="3200" dirty="0" err="1"/>
              <a:t>Maktablarda</a:t>
            </a:r>
            <a:r>
              <a:rPr lang="en-US" sz="3200" dirty="0"/>
              <a:t> </a:t>
            </a:r>
            <a:r>
              <a:rPr lang="en-US" sz="3200" dirty="0" err="1"/>
              <a:t>darslar</a:t>
            </a:r>
            <a:r>
              <a:rPr lang="en-US" sz="3200" dirty="0"/>
              <a:t> </a:t>
            </a:r>
            <a:r>
              <a:rPr lang="en-US" sz="3200" dirty="0" err="1"/>
              <a:t>arab</a:t>
            </a:r>
            <a:r>
              <a:rPr lang="en-US" sz="3200" dirty="0"/>
              <a:t> </a:t>
            </a:r>
            <a:r>
              <a:rPr lang="en-US" sz="3200" dirty="0" err="1"/>
              <a:t>tilida</a:t>
            </a:r>
            <a:r>
              <a:rPr lang="en-US" sz="3200" dirty="0"/>
              <a:t> </a:t>
            </a:r>
            <a:r>
              <a:rPr lang="en-US" sz="3200" dirty="0" err="1"/>
              <a:t>olib</a:t>
            </a:r>
            <a:r>
              <a:rPr lang="en-US" sz="3200" dirty="0"/>
              <a:t> </a:t>
            </a:r>
            <a:r>
              <a:rPr lang="en-US" sz="3200" dirty="0" err="1"/>
              <a:t>borilar</a:t>
            </a:r>
            <a:r>
              <a:rPr lang="en-US" sz="3200" dirty="0"/>
              <a:t> </a:t>
            </a:r>
            <a:r>
              <a:rPr lang="en-US" sz="3200" dirty="0" err="1"/>
              <a:t>edi</a:t>
            </a:r>
            <a:r>
              <a:rPr lang="en-US" sz="3200" dirty="0"/>
              <a:t>. </a:t>
            </a:r>
            <a:r>
              <a:rPr lang="en-US" sz="3200" dirty="0" err="1"/>
              <a:t>Rasmiy</a:t>
            </a:r>
            <a:r>
              <a:rPr lang="en-US" sz="3200" dirty="0"/>
              <a:t> </a:t>
            </a:r>
            <a:r>
              <a:rPr lang="en-US" sz="3200" dirty="0" err="1"/>
              <a:t>hujjatlar</a:t>
            </a:r>
            <a:r>
              <a:rPr lang="en-US" sz="3200" dirty="0"/>
              <a:t>, </a:t>
            </a:r>
            <a:r>
              <a:rPr lang="en-US" sz="3200" dirty="0" err="1"/>
              <a:t>shariat</a:t>
            </a:r>
            <a:r>
              <a:rPr lang="en-US" sz="3200" dirty="0"/>
              <a:t> </a:t>
            </a:r>
            <a:r>
              <a:rPr lang="en-US" sz="3200" dirty="0" err="1"/>
              <a:t>qoidalari</a:t>
            </a:r>
            <a:r>
              <a:rPr lang="en-US" sz="3200" dirty="0"/>
              <a:t> </a:t>
            </a:r>
            <a:r>
              <a:rPr lang="en-US" sz="3200" dirty="0" err="1"/>
              <a:t>arab</a:t>
            </a:r>
            <a:r>
              <a:rPr lang="en-US" sz="3200" dirty="0"/>
              <a:t> </a:t>
            </a:r>
            <a:r>
              <a:rPr lang="en-US" sz="3200" dirty="0" err="1"/>
              <a:t>tilida</a:t>
            </a:r>
            <a:r>
              <a:rPr lang="en-US" sz="3200" dirty="0"/>
              <a:t> </a:t>
            </a:r>
            <a:r>
              <a:rPr lang="en-US" sz="3200" dirty="0" err="1"/>
              <a:t>yuritilar</a:t>
            </a:r>
            <a:r>
              <a:rPr lang="en-US" sz="3200" dirty="0"/>
              <a:t> </a:t>
            </a:r>
            <a:r>
              <a:rPr lang="en-US" sz="3200" dirty="0" err="1"/>
              <a:t>edi</a:t>
            </a:r>
            <a:r>
              <a:rPr lang="en-US" sz="3200" dirty="0"/>
              <a:t>. </a:t>
            </a:r>
            <a:r>
              <a:rPr lang="en-US" sz="3200" dirty="0" err="1"/>
              <a:t>Ilmiy</a:t>
            </a:r>
            <a:r>
              <a:rPr lang="en-US" sz="3200" dirty="0"/>
              <a:t> </a:t>
            </a:r>
            <a:r>
              <a:rPr lang="en-US" sz="3200" dirty="0" err="1"/>
              <a:t>asarlar</a:t>
            </a:r>
            <a:r>
              <a:rPr lang="en-US" sz="3200" dirty="0"/>
              <a:t> ham </a:t>
            </a:r>
            <a:r>
              <a:rPr lang="en-US" sz="3200" dirty="0" err="1"/>
              <a:t>arab</a:t>
            </a:r>
            <a:r>
              <a:rPr lang="en-US" sz="3200" dirty="0"/>
              <a:t> </a:t>
            </a:r>
            <a:r>
              <a:rPr lang="en-US" sz="3200" dirty="0" err="1"/>
              <a:t>tilida</a:t>
            </a:r>
            <a:r>
              <a:rPr lang="en-US" sz="3200" dirty="0"/>
              <a:t> </a:t>
            </a:r>
            <a:r>
              <a:rPr lang="en-US" sz="3200" dirty="0" err="1"/>
              <a:t>yozilar</a:t>
            </a:r>
            <a:r>
              <a:rPr lang="en-US" sz="3200" dirty="0"/>
              <a:t> </a:t>
            </a:r>
            <a:r>
              <a:rPr lang="en-US" sz="3200" dirty="0" err="1"/>
              <a:t>edi</a:t>
            </a:r>
            <a:r>
              <a:rPr lang="en-US" sz="3200" dirty="0"/>
              <a:t>. X </a:t>
            </a:r>
            <a:r>
              <a:rPr lang="en-US" sz="3200" dirty="0" err="1"/>
              <a:t>asr</a:t>
            </a:r>
            <a:r>
              <a:rPr lang="en-US" sz="3200" dirty="0"/>
              <a:t> </a:t>
            </a:r>
            <a:r>
              <a:rPr lang="en-US" sz="3200" dirty="0" err="1"/>
              <a:t>o`rtalariga</a:t>
            </a:r>
            <a:r>
              <a:rPr lang="en-US" sz="3200" dirty="0"/>
              <a:t> </a:t>
            </a:r>
            <a:r>
              <a:rPr lang="en-US" sz="3200" dirty="0" err="1"/>
              <a:t>kelib</a:t>
            </a:r>
            <a:r>
              <a:rPr lang="en-US" sz="3200" dirty="0"/>
              <a:t>, </a:t>
            </a:r>
            <a:r>
              <a:rPr lang="en-US" sz="3200" dirty="0" err="1"/>
              <a:t>fors-tojik</a:t>
            </a:r>
            <a:r>
              <a:rPr lang="en-US" sz="3200" dirty="0"/>
              <a:t> </a:t>
            </a:r>
            <a:r>
              <a:rPr lang="en-US" sz="3200" dirty="0" err="1"/>
              <a:t>tilida</a:t>
            </a:r>
            <a:r>
              <a:rPr lang="en-US" sz="3200" dirty="0"/>
              <a:t> ham </a:t>
            </a:r>
            <a:r>
              <a:rPr lang="en-US" sz="3200" dirty="0" err="1"/>
              <a:t>ish</a:t>
            </a:r>
            <a:r>
              <a:rPr lang="en-US" sz="3200" dirty="0"/>
              <a:t> </a:t>
            </a:r>
            <a:r>
              <a:rPr lang="en-US" sz="3200" dirty="0" err="1"/>
              <a:t>yuritila</a:t>
            </a:r>
            <a:r>
              <a:rPr lang="en-US" sz="3200" dirty="0"/>
              <a:t> </a:t>
            </a:r>
            <a:r>
              <a:rPr lang="en-US" sz="3200" dirty="0" err="1"/>
              <a:t>boshlandi</a:t>
            </a:r>
            <a:r>
              <a:rPr lang="en-US" sz="3200" dirty="0"/>
              <a:t>. Ammo </a:t>
            </a:r>
            <a:r>
              <a:rPr lang="en-US" sz="3200" dirty="0" err="1"/>
              <a:t>hujjatlar</a:t>
            </a:r>
            <a:r>
              <a:rPr lang="en-US" sz="3200" dirty="0"/>
              <a:t>, </a:t>
            </a:r>
            <a:r>
              <a:rPr lang="en-US" sz="3200" dirty="0" err="1"/>
              <a:t>ishlar</a:t>
            </a:r>
            <a:r>
              <a:rPr lang="en-US" sz="3200" dirty="0"/>
              <a:t> </a:t>
            </a:r>
            <a:r>
              <a:rPr lang="en-US" sz="3200" dirty="0" err="1"/>
              <a:t>fors-tojik</a:t>
            </a:r>
            <a:r>
              <a:rPr lang="en-US" sz="3200" dirty="0"/>
              <a:t> </a:t>
            </a:r>
            <a:r>
              <a:rPr lang="en-US" sz="3200" dirty="0" err="1"/>
              <a:t>tilida</a:t>
            </a:r>
            <a:r>
              <a:rPr lang="en-US" sz="3200" dirty="0"/>
              <a:t> </a:t>
            </a:r>
            <a:r>
              <a:rPr lang="en-US" sz="3200" dirty="0" err="1"/>
              <a:t>bo`lsa</a:t>
            </a:r>
            <a:r>
              <a:rPr lang="en-US" sz="3200" dirty="0"/>
              <a:t> ham, </a:t>
            </a:r>
            <a:r>
              <a:rPr lang="en-US" sz="3200" dirty="0" err="1"/>
              <a:t>arab</a:t>
            </a:r>
            <a:r>
              <a:rPr lang="en-US" sz="3200" dirty="0"/>
              <a:t> </a:t>
            </a:r>
            <a:r>
              <a:rPr lang="en-US" sz="3200" dirty="0" err="1"/>
              <a:t>imlosida</a:t>
            </a:r>
            <a:r>
              <a:rPr lang="en-US" sz="3200" dirty="0"/>
              <a:t> </a:t>
            </a:r>
            <a:r>
              <a:rPr lang="en-US" sz="3200" dirty="0" err="1"/>
              <a:t>yozilar</a:t>
            </a:r>
            <a:r>
              <a:rPr lang="en-US" sz="3200" dirty="0"/>
              <a:t> </a:t>
            </a:r>
            <a:r>
              <a:rPr lang="en-US" sz="3200" dirty="0" err="1"/>
              <a:t>edi</a:t>
            </a:r>
            <a:r>
              <a:rPr lang="en-US" sz="3200" dirty="0"/>
              <a:t>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6570824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5532" y="584127"/>
            <a:ext cx="10972800" cy="182144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>
                <a:solidFill>
                  <a:srgbClr val="FF0000"/>
                </a:solidFill>
              </a:rPr>
              <a:t>2</a:t>
            </a:r>
            <a:r>
              <a:rPr lang="en-US" dirty="0">
                <a:solidFill>
                  <a:srgbClr val="FF0000"/>
                </a:solidFill>
              </a:rPr>
              <a:t>) Muhammad ibn Muso Al-</a:t>
            </a:r>
            <a:r>
              <a:rPr lang="en-US" dirty="0" err="1">
                <a:solidFill>
                  <a:srgbClr val="FF0000"/>
                </a:solidFill>
              </a:rPr>
              <a:t>Xorazmiyning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ilmiy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merosi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uning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didaktik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qarashlari</a:t>
            </a:r>
            <a:r>
              <a:rPr lang="en-US" dirty="0"/>
              <a:t/>
            </a:r>
            <a:br>
              <a:rPr lang="en-US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8923" y="2753752"/>
            <a:ext cx="10972800" cy="2957732"/>
          </a:xfrm>
        </p:spPr>
        <p:txBody>
          <a:bodyPr>
            <a:normAutofit/>
          </a:bodyPr>
          <a:lstStyle/>
          <a:p>
            <a:r>
              <a:rPr lang="en-US" sz="3200" dirty="0"/>
              <a:t>Muhammad Al-</a:t>
            </a:r>
            <a:r>
              <a:rPr lang="en-US" sz="3200" dirty="0" err="1"/>
              <a:t>Xorazmiy</a:t>
            </a:r>
            <a:r>
              <a:rPr lang="en-US" sz="3200" dirty="0"/>
              <a:t> (783-850) </a:t>
            </a:r>
            <a:r>
              <a:rPr lang="en-US" sz="3200" dirty="0" err="1"/>
              <a:t>insonning</a:t>
            </a:r>
            <a:r>
              <a:rPr lang="en-US" sz="3200" dirty="0"/>
              <a:t> </a:t>
            </a:r>
            <a:r>
              <a:rPr lang="en-US" sz="3200" dirty="0" err="1"/>
              <a:t>kamolga</a:t>
            </a:r>
            <a:r>
              <a:rPr lang="en-US" sz="3200" dirty="0"/>
              <a:t> </a:t>
            </a:r>
            <a:r>
              <a:rPr lang="en-US" sz="3200" dirty="0" err="1"/>
              <a:t>yetishi</a:t>
            </a:r>
            <a:r>
              <a:rPr lang="en-US" sz="3200" dirty="0"/>
              <a:t> </a:t>
            </a:r>
            <a:r>
              <a:rPr lang="en-US" sz="3200" dirty="0" err="1"/>
              <a:t>va</a:t>
            </a:r>
            <a:r>
              <a:rPr lang="en-US" sz="3200" dirty="0"/>
              <a:t> </a:t>
            </a:r>
            <a:r>
              <a:rPr lang="en-US" sz="3200" dirty="0" err="1"/>
              <a:t>insoniy</a:t>
            </a:r>
            <a:r>
              <a:rPr lang="en-US" sz="3200" dirty="0"/>
              <a:t> </a:t>
            </a:r>
            <a:r>
              <a:rPr lang="en-US" sz="3200" dirty="0" err="1"/>
              <a:t>munosabatlarni</a:t>
            </a:r>
            <a:r>
              <a:rPr lang="en-US" sz="3200" dirty="0"/>
              <a:t> </a:t>
            </a:r>
            <a:r>
              <a:rPr lang="en-US" sz="3200" dirty="0" err="1"/>
              <a:t>yo`lga</a:t>
            </a:r>
            <a:r>
              <a:rPr lang="en-US" sz="3200" dirty="0"/>
              <a:t> </a:t>
            </a:r>
            <a:r>
              <a:rPr lang="en-US" sz="3200" dirty="0" err="1"/>
              <a:t>qo`yishda</a:t>
            </a:r>
            <a:r>
              <a:rPr lang="en-US" sz="3200" dirty="0"/>
              <a:t> </a:t>
            </a:r>
            <a:r>
              <a:rPr lang="en-US" sz="3200" dirty="0" err="1"/>
              <a:t>ilm</a:t>
            </a:r>
            <a:r>
              <a:rPr lang="en-US" sz="3200" dirty="0"/>
              <a:t>-fanning </a:t>
            </a:r>
            <a:r>
              <a:rPr lang="en-US" sz="3200" dirty="0" err="1"/>
              <a:t>muhim</a:t>
            </a:r>
            <a:r>
              <a:rPr lang="en-US" sz="3200" dirty="0"/>
              <a:t> </a:t>
            </a:r>
            <a:r>
              <a:rPr lang="en-US" sz="3200" dirty="0" err="1"/>
              <a:t>ahamiyatiga</a:t>
            </a:r>
            <a:r>
              <a:rPr lang="en-US" sz="3200" dirty="0"/>
              <a:t> </a:t>
            </a:r>
            <a:r>
              <a:rPr lang="en-US" sz="3200" dirty="0" err="1"/>
              <a:t>ega</a:t>
            </a:r>
            <a:r>
              <a:rPr lang="en-US" sz="3200" dirty="0"/>
              <a:t> </a:t>
            </a:r>
            <a:r>
              <a:rPr lang="en-US" sz="3200" dirty="0" err="1"/>
              <a:t>ekanligi</a:t>
            </a:r>
            <a:r>
              <a:rPr lang="en-US" sz="3200" dirty="0"/>
              <a:t> </a:t>
            </a:r>
            <a:r>
              <a:rPr lang="en-US" sz="3200" dirty="0" err="1"/>
              <a:t>to`g`risidagi</a:t>
            </a:r>
            <a:r>
              <a:rPr lang="en-US" sz="3200" dirty="0"/>
              <a:t> </a:t>
            </a:r>
            <a:r>
              <a:rPr lang="en-US" sz="3200" dirty="0" err="1"/>
              <a:t>g`oyani</a:t>
            </a:r>
            <a:r>
              <a:rPr lang="en-US" sz="3200" dirty="0"/>
              <a:t> </a:t>
            </a:r>
            <a:r>
              <a:rPr lang="en-US" sz="3200" dirty="0" err="1"/>
              <a:t>ilgari</a:t>
            </a:r>
            <a:r>
              <a:rPr lang="en-US" sz="3200" dirty="0"/>
              <a:t> </a:t>
            </a:r>
            <a:r>
              <a:rPr lang="en-US" sz="3200" dirty="0" err="1"/>
              <a:t>surgan</a:t>
            </a:r>
            <a:r>
              <a:rPr lang="en-US" sz="3200" dirty="0"/>
              <a:t> </a:t>
            </a:r>
            <a:r>
              <a:rPr lang="en-US" sz="3200" dirty="0" err="1"/>
              <a:t>holda</a:t>
            </a:r>
            <a:r>
              <a:rPr lang="en-US" sz="3200" dirty="0"/>
              <a:t> </a:t>
            </a:r>
            <a:r>
              <a:rPr lang="en-US" sz="3200" dirty="0" err="1"/>
              <a:t>pedagogik</a:t>
            </a:r>
            <a:r>
              <a:rPr lang="en-US" sz="3200" dirty="0"/>
              <a:t> </a:t>
            </a:r>
            <a:r>
              <a:rPr lang="en-US" sz="3200" dirty="0" err="1"/>
              <a:t>fikr</a:t>
            </a:r>
            <a:r>
              <a:rPr lang="en-US" sz="3200" dirty="0"/>
              <a:t> </a:t>
            </a:r>
            <a:r>
              <a:rPr lang="en-US" sz="3200" dirty="0" err="1"/>
              <a:t>taraqqiyotida</a:t>
            </a:r>
            <a:r>
              <a:rPr lang="en-US" sz="3200" dirty="0"/>
              <a:t> </a:t>
            </a:r>
            <a:r>
              <a:rPr lang="en-US" sz="3200" dirty="0" err="1"/>
              <a:t>munosib</a:t>
            </a:r>
            <a:r>
              <a:rPr lang="en-US" sz="3200" dirty="0"/>
              <a:t> </a:t>
            </a:r>
            <a:r>
              <a:rPr lang="en-US" sz="3200" dirty="0" err="1"/>
              <a:t>o`rin</a:t>
            </a:r>
            <a:r>
              <a:rPr lang="en-US" sz="3200" dirty="0"/>
              <a:t> </a:t>
            </a:r>
            <a:r>
              <a:rPr lang="en-US" sz="3200" dirty="0" err="1"/>
              <a:t>egallaydi</a:t>
            </a:r>
            <a:r>
              <a:rPr lang="en-US" sz="3200" dirty="0"/>
              <a:t>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5839936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2509" y="124691"/>
            <a:ext cx="9379527" cy="6331527"/>
          </a:xfrm>
        </p:spPr>
        <p:txBody>
          <a:bodyPr>
            <a:normAutofit/>
          </a:bodyPr>
          <a:lstStyle/>
          <a:p>
            <a:r>
              <a:rPr lang="en-US" sz="3600" dirty="0" err="1"/>
              <a:t>Olim</a:t>
            </a:r>
            <a:r>
              <a:rPr lang="en-US" sz="3600" dirty="0"/>
              <a:t> IX </a:t>
            </a:r>
            <a:r>
              <a:rPr lang="en-US" sz="3600" dirty="0" err="1"/>
              <a:t>asrning</a:t>
            </a:r>
            <a:r>
              <a:rPr lang="en-US" sz="3600" dirty="0"/>
              <a:t> 20-yillarida </a:t>
            </a:r>
            <a:r>
              <a:rPr lang="en-US" sz="3600" dirty="0" err="1"/>
              <a:t>o‘zining</a:t>
            </a:r>
            <a:r>
              <a:rPr lang="en-US" sz="3600" dirty="0"/>
              <a:t> </a:t>
            </a:r>
            <a:r>
              <a:rPr lang="en-US" sz="3600" dirty="0" err="1"/>
              <a:t>mashhur</a:t>
            </a:r>
            <a:r>
              <a:rPr lang="en-US" sz="3600" dirty="0"/>
              <a:t> </a:t>
            </a:r>
            <a:r>
              <a:rPr lang="en-US" sz="3600" dirty="0" err="1"/>
              <a:t>astronomiya</a:t>
            </a:r>
            <a:r>
              <a:rPr lang="en-US" sz="3600" dirty="0"/>
              <a:t> </a:t>
            </a:r>
            <a:r>
              <a:rPr lang="en-US" sz="3600" dirty="0" err="1"/>
              <a:t>va</a:t>
            </a:r>
            <a:r>
              <a:rPr lang="en-US" sz="3600" dirty="0"/>
              <a:t> </a:t>
            </a:r>
            <a:r>
              <a:rPr lang="en-US" sz="3600" dirty="0" err="1"/>
              <a:t>trigonometriya</a:t>
            </a:r>
            <a:r>
              <a:rPr lang="en-US" sz="3600" dirty="0"/>
              <a:t> </a:t>
            </a:r>
            <a:r>
              <a:rPr lang="en-US" sz="3600" dirty="0" err="1"/>
              <a:t>jadvallariga</a:t>
            </a:r>
            <a:r>
              <a:rPr lang="en-US" sz="3600" dirty="0"/>
              <a:t> </a:t>
            </a:r>
            <a:r>
              <a:rPr lang="en-US" sz="3600" dirty="0" err="1"/>
              <a:t>doir</a:t>
            </a:r>
            <a:r>
              <a:rPr lang="en-US" sz="3600" dirty="0"/>
              <a:t> </a:t>
            </a:r>
            <a:r>
              <a:rPr lang="en-US" sz="3600" i="1" dirty="0"/>
              <a:t>“</a:t>
            </a:r>
            <a:r>
              <a:rPr lang="en-US" sz="3600" i="1" dirty="0" err="1"/>
              <a:t>Zij</a:t>
            </a:r>
            <a:r>
              <a:rPr lang="en-US" sz="3600" i="1" dirty="0"/>
              <a:t> fi </a:t>
            </a:r>
            <a:r>
              <a:rPr lang="en-US" sz="3600" i="1" dirty="0" err="1"/>
              <a:t>ilm</a:t>
            </a:r>
            <a:r>
              <a:rPr lang="en-US" sz="3600" i="1" dirty="0"/>
              <a:t> al-</a:t>
            </a:r>
            <a:r>
              <a:rPr lang="en-US" sz="3600" i="1" dirty="0" err="1"/>
              <a:t>falak</a:t>
            </a:r>
            <a:r>
              <a:rPr lang="en-US" sz="3600" i="1" dirty="0"/>
              <a:t>”</a:t>
            </a:r>
            <a:r>
              <a:rPr lang="en-US" sz="3600" dirty="0"/>
              <a:t> </a:t>
            </a:r>
            <a:r>
              <a:rPr lang="en-US" sz="3600" dirty="0" err="1"/>
              <a:t>risolasini</a:t>
            </a:r>
            <a:r>
              <a:rPr lang="en-US" sz="3600" dirty="0"/>
              <a:t> </a:t>
            </a:r>
            <a:r>
              <a:rPr lang="en-US" sz="3600" dirty="0" err="1"/>
              <a:t>yozib</a:t>
            </a:r>
            <a:r>
              <a:rPr lang="en-US" sz="3600" dirty="0"/>
              <a:t> </a:t>
            </a:r>
            <a:r>
              <a:rPr lang="en-US" sz="3600" dirty="0" err="1"/>
              <a:t>tugatadi</a:t>
            </a:r>
            <a:r>
              <a:rPr lang="en-US" sz="3600" dirty="0" smtClean="0"/>
              <a:t>.</a:t>
            </a:r>
          </a:p>
          <a:p>
            <a:r>
              <a:rPr lang="en-US" sz="3600" dirty="0"/>
              <a:t>Al-</a:t>
            </a:r>
            <a:r>
              <a:rPr lang="en-US" sz="3600" dirty="0" err="1"/>
              <a:t>Xorazmiy</a:t>
            </a:r>
            <a:r>
              <a:rPr lang="en-US" sz="3600" dirty="0"/>
              <a:t> </a:t>
            </a:r>
            <a:r>
              <a:rPr lang="en-US" sz="3600" i="1" dirty="0"/>
              <a:t>“</a:t>
            </a:r>
            <a:r>
              <a:rPr lang="en-US" sz="3600" i="1" dirty="0" err="1"/>
              <a:t>Ziji”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tashqari</a:t>
            </a:r>
            <a:r>
              <a:rPr lang="en-US" sz="3600" dirty="0"/>
              <a:t> </a:t>
            </a:r>
            <a:r>
              <a:rPr lang="en-US" sz="3600" dirty="0" err="1"/>
              <a:t>Quyosh</a:t>
            </a:r>
            <a:r>
              <a:rPr lang="en-US" sz="3600" dirty="0"/>
              <a:t> </a:t>
            </a:r>
            <a:r>
              <a:rPr lang="en-US" sz="3600" dirty="0" err="1"/>
              <a:t>soatlari</a:t>
            </a:r>
            <a:r>
              <a:rPr lang="en-US" sz="3600" dirty="0"/>
              <a:t>, </a:t>
            </a:r>
            <a:r>
              <a:rPr lang="en-US" sz="3600" dirty="0" err="1"/>
              <a:t>astrolyabiyaning</a:t>
            </a:r>
            <a:r>
              <a:rPr lang="en-US" sz="3600" dirty="0"/>
              <a:t> </a:t>
            </a:r>
            <a:r>
              <a:rPr lang="en-US" sz="3600" dirty="0" err="1"/>
              <a:t>tuzilishi</a:t>
            </a:r>
            <a:r>
              <a:rPr lang="en-US" sz="3600" dirty="0"/>
              <a:t> </a:t>
            </a:r>
            <a:r>
              <a:rPr lang="en-US" sz="3600" dirty="0" err="1"/>
              <a:t>va</a:t>
            </a:r>
            <a:r>
              <a:rPr lang="en-US" sz="3600" dirty="0"/>
              <a:t> </a:t>
            </a:r>
            <a:r>
              <a:rPr lang="en-US" sz="3600" dirty="0" err="1"/>
              <a:t>qo‘llanishiga</a:t>
            </a:r>
            <a:r>
              <a:rPr lang="en-US" sz="3600" dirty="0"/>
              <a:t> </a:t>
            </a:r>
            <a:r>
              <a:rPr lang="en-US" sz="3600" dirty="0" err="1"/>
              <a:t>oid</a:t>
            </a:r>
            <a:r>
              <a:rPr lang="en-US" sz="3600" dirty="0"/>
              <a:t> </a:t>
            </a:r>
            <a:r>
              <a:rPr lang="en-US" sz="3600" i="1" dirty="0"/>
              <a:t>“</a:t>
            </a:r>
            <a:r>
              <a:rPr lang="en-US" sz="3600" i="1" dirty="0" err="1"/>
              <a:t>Kitob</a:t>
            </a:r>
            <a:r>
              <a:rPr lang="en-US" sz="3600" i="1" dirty="0"/>
              <a:t> </a:t>
            </a:r>
            <a:r>
              <a:rPr lang="en-US" sz="3600" i="1" dirty="0" err="1"/>
              <a:t>ul-amal</a:t>
            </a:r>
            <a:r>
              <a:rPr lang="en-US" sz="3600" i="1" dirty="0"/>
              <a:t> </a:t>
            </a:r>
            <a:r>
              <a:rPr lang="en-US" sz="3600" i="1" dirty="0" err="1"/>
              <a:t>bil</a:t>
            </a:r>
            <a:r>
              <a:rPr lang="en-US" sz="3600" i="1" dirty="0"/>
              <a:t> </a:t>
            </a:r>
            <a:r>
              <a:rPr lang="en-US" sz="3600" i="1" dirty="0" err="1"/>
              <a:t>asturlabat</a:t>
            </a:r>
            <a:r>
              <a:rPr lang="en-US" sz="3600" i="1" dirty="0"/>
              <a:t>” (“</a:t>
            </a:r>
            <a:r>
              <a:rPr lang="en-US" sz="3600" i="1" dirty="0" err="1"/>
              <a:t>Astrolyabiya</a:t>
            </a:r>
            <a:r>
              <a:rPr lang="en-US" sz="3600" i="1" dirty="0"/>
              <a:t> </a:t>
            </a:r>
            <a:r>
              <a:rPr lang="en-US" sz="3600" i="1" dirty="0" err="1"/>
              <a:t>bilan</a:t>
            </a:r>
            <a:r>
              <a:rPr lang="en-US" sz="3600" i="1" dirty="0"/>
              <a:t> </a:t>
            </a:r>
            <a:r>
              <a:rPr lang="en-US" sz="3600" i="1" dirty="0" err="1"/>
              <a:t>ishlash</a:t>
            </a:r>
            <a:r>
              <a:rPr lang="en-US" sz="3600" i="1" dirty="0"/>
              <a:t> </a:t>
            </a:r>
            <a:r>
              <a:rPr lang="en-US" sz="3600" i="1" dirty="0" err="1"/>
              <a:t>haqidagi</a:t>
            </a:r>
            <a:r>
              <a:rPr lang="en-US" sz="3600" i="1" dirty="0"/>
              <a:t> </a:t>
            </a:r>
            <a:r>
              <a:rPr lang="en-US" sz="3600" i="1" dirty="0" err="1"/>
              <a:t>kitob</a:t>
            </a:r>
            <a:r>
              <a:rPr lang="en-US" sz="3600" i="1" dirty="0"/>
              <a:t>”)</a:t>
            </a:r>
            <a:r>
              <a:rPr lang="en-US" sz="3600" dirty="0"/>
              <a:t> </a:t>
            </a:r>
            <a:r>
              <a:rPr lang="en-US" sz="3600" dirty="0" err="1"/>
              <a:t>risolasini</a:t>
            </a:r>
            <a:r>
              <a:rPr lang="en-US" sz="3600" dirty="0"/>
              <a:t> ham </a:t>
            </a:r>
            <a:r>
              <a:rPr lang="en-US" sz="3600" dirty="0" err="1"/>
              <a:t>yozib</a:t>
            </a:r>
            <a:r>
              <a:rPr lang="en-US" sz="3600" dirty="0"/>
              <a:t>, </a:t>
            </a:r>
            <a:r>
              <a:rPr lang="en-US" sz="3600" dirty="0" err="1"/>
              <a:t>amaliy</a:t>
            </a:r>
            <a:r>
              <a:rPr lang="en-US" sz="3600" dirty="0"/>
              <a:t> </a:t>
            </a:r>
            <a:r>
              <a:rPr lang="en-US" sz="3600" dirty="0" err="1"/>
              <a:t>falakiyotning</a:t>
            </a:r>
            <a:r>
              <a:rPr lang="en-US" sz="3600" dirty="0"/>
              <a:t> </a:t>
            </a:r>
            <a:r>
              <a:rPr lang="en-US" sz="3600" dirty="0" err="1"/>
              <a:t>rivojiga</a:t>
            </a:r>
            <a:r>
              <a:rPr lang="en-US" sz="3600" dirty="0"/>
              <a:t> </a:t>
            </a:r>
            <a:r>
              <a:rPr lang="en-US" sz="3600" dirty="0" err="1"/>
              <a:t>salmoqli</a:t>
            </a:r>
            <a:r>
              <a:rPr lang="en-US" sz="3600" dirty="0"/>
              <a:t> </a:t>
            </a:r>
            <a:r>
              <a:rPr lang="en-US" sz="3600" dirty="0" err="1"/>
              <a:t>hissa</a:t>
            </a:r>
            <a:r>
              <a:rPr lang="en-US" sz="3600" dirty="0"/>
              <a:t> </a:t>
            </a:r>
            <a:r>
              <a:rPr lang="en-US" sz="3600" dirty="0" err="1"/>
              <a:t>qo‘shdi</a:t>
            </a:r>
            <a:r>
              <a:rPr lang="en-US" sz="3600" dirty="0"/>
              <a:t>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8943986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707923"/>
            <a:ext cx="10972800" cy="5418241"/>
          </a:xfrm>
        </p:spPr>
        <p:txBody>
          <a:bodyPr>
            <a:normAutofit/>
          </a:bodyPr>
          <a:lstStyle/>
          <a:p>
            <a:r>
              <a:rPr lang="en-US" sz="3600" dirty="0" err="1"/>
              <a:t>SHularni</a:t>
            </a:r>
            <a:r>
              <a:rPr lang="en-US" sz="3600" dirty="0"/>
              <a:t> </a:t>
            </a:r>
            <a:r>
              <a:rPr lang="en-US" sz="3600" dirty="0" err="1"/>
              <a:t>e’tiborga</a:t>
            </a:r>
            <a:r>
              <a:rPr lang="en-US" sz="3600" dirty="0"/>
              <a:t> </a:t>
            </a:r>
            <a:r>
              <a:rPr lang="en-US" sz="3600" dirty="0" err="1"/>
              <a:t>olsak</a:t>
            </a:r>
            <a:r>
              <a:rPr lang="en-US" sz="3600" dirty="0"/>
              <a:t>, </a:t>
            </a:r>
            <a:r>
              <a:rPr lang="en-US" sz="3600" dirty="0" err="1"/>
              <a:t>o‘z</a:t>
            </a:r>
            <a:r>
              <a:rPr lang="en-US" sz="3600" dirty="0"/>
              <a:t> </a:t>
            </a:r>
            <a:r>
              <a:rPr lang="en-US" sz="3600" dirty="0" err="1"/>
              <a:t>vaqtida</a:t>
            </a:r>
            <a:r>
              <a:rPr lang="en-US" sz="3600" dirty="0"/>
              <a:t> al-</a:t>
            </a:r>
            <a:r>
              <a:rPr lang="en-US" sz="3600" dirty="0" err="1"/>
              <a:t>Xorazmiy</a:t>
            </a:r>
            <a:r>
              <a:rPr lang="en-US" sz="3600" dirty="0"/>
              <a:t> </a:t>
            </a:r>
            <a:r>
              <a:rPr lang="en-US" sz="3600" dirty="0" err="1"/>
              <a:t>tabiiy-ilmiy</a:t>
            </a:r>
            <a:r>
              <a:rPr lang="en-US" sz="3600" dirty="0"/>
              <a:t> </a:t>
            </a:r>
            <a:r>
              <a:rPr lang="en-US" sz="3600" dirty="0" err="1"/>
              <a:t>fanlarning</a:t>
            </a:r>
            <a:r>
              <a:rPr lang="en-US" sz="3600" dirty="0"/>
              <a:t>, </a:t>
            </a:r>
            <a:r>
              <a:rPr lang="en-US" sz="3600" dirty="0" err="1"/>
              <a:t>ayniqsa</a:t>
            </a:r>
            <a:r>
              <a:rPr lang="en-US" sz="3600" dirty="0"/>
              <a:t>, </a:t>
            </a:r>
            <a:r>
              <a:rPr lang="en-US" sz="3600" dirty="0" err="1"/>
              <a:t>riyoziyot</a:t>
            </a:r>
            <a:r>
              <a:rPr lang="en-US" sz="3600" dirty="0"/>
              <a:t>, </a:t>
            </a:r>
            <a:r>
              <a:rPr lang="en-US" sz="3600" dirty="0" err="1"/>
              <a:t>falakiyot</a:t>
            </a:r>
            <a:r>
              <a:rPr lang="en-US" sz="3600" dirty="0"/>
              <a:t>, </a:t>
            </a:r>
            <a:r>
              <a:rPr lang="en-US" sz="3600" dirty="0" err="1"/>
              <a:t>jo‘g‘rofiyaning</a:t>
            </a:r>
            <a:r>
              <a:rPr lang="en-US" sz="3600" dirty="0"/>
              <a:t> </a:t>
            </a:r>
            <a:r>
              <a:rPr lang="en-US" sz="3600" dirty="0" err="1"/>
              <a:t>rivojlanishiga</a:t>
            </a:r>
            <a:r>
              <a:rPr lang="en-US" sz="3600" dirty="0"/>
              <a:t>, </a:t>
            </a:r>
            <a:r>
              <a:rPr lang="en-US" sz="3600" dirty="0" err="1"/>
              <a:t>bu</a:t>
            </a:r>
            <a:r>
              <a:rPr lang="en-US" sz="3600" dirty="0"/>
              <a:t> </a:t>
            </a:r>
            <a:r>
              <a:rPr lang="en-US" sz="3600" dirty="0" err="1"/>
              <a:t>fanlarning</a:t>
            </a:r>
            <a:r>
              <a:rPr lang="en-US" sz="3600" dirty="0"/>
              <a:t> </a:t>
            </a:r>
            <a:r>
              <a:rPr lang="en-US" sz="3600" dirty="0" err="1"/>
              <a:t>mustaqil</a:t>
            </a:r>
            <a:r>
              <a:rPr lang="en-US" sz="3600" dirty="0"/>
              <a:t> </a:t>
            </a:r>
            <a:r>
              <a:rPr lang="en-US" sz="3600" dirty="0" err="1"/>
              <a:t>taraqqiyotiga</a:t>
            </a:r>
            <a:r>
              <a:rPr lang="en-US" sz="3600" dirty="0"/>
              <a:t> </a:t>
            </a:r>
            <a:r>
              <a:rPr lang="en-US" sz="3600" dirty="0" err="1"/>
              <a:t>to‘g‘ri</a:t>
            </a:r>
            <a:r>
              <a:rPr lang="en-US" sz="3600" dirty="0"/>
              <a:t> </a:t>
            </a:r>
            <a:r>
              <a:rPr lang="en-US" sz="3600" dirty="0" err="1"/>
              <a:t>yo‘nalish</a:t>
            </a:r>
            <a:r>
              <a:rPr lang="en-US" sz="3600" dirty="0"/>
              <a:t> </a:t>
            </a:r>
            <a:r>
              <a:rPr lang="en-US" sz="3600" dirty="0" err="1"/>
              <a:t>berishda</a:t>
            </a:r>
            <a:r>
              <a:rPr lang="en-US" sz="3600" dirty="0"/>
              <a:t> </a:t>
            </a:r>
            <a:r>
              <a:rPr lang="en-US" sz="3600" dirty="0" err="1"/>
              <a:t>o‘zining</a:t>
            </a:r>
            <a:r>
              <a:rPr lang="en-US" sz="3600" dirty="0"/>
              <a:t> </a:t>
            </a:r>
            <a:r>
              <a:rPr lang="en-US" sz="3600" dirty="0" err="1"/>
              <a:t>tutgan</a:t>
            </a:r>
            <a:r>
              <a:rPr lang="en-US" sz="3600" dirty="0"/>
              <a:t> </a:t>
            </a:r>
            <a:r>
              <a:rPr lang="en-US" sz="3600" dirty="0" err="1"/>
              <a:t>yo‘li</a:t>
            </a:r>
            <a:r>
              <a:rPr lang="en-US" sz="3600" dirty="0"/>
              <a:t> </a:t>
            </a:r>
            <a:r>
              <a:rPr lang="en-US" sz="3600" dirty="0" err="1"/>
              <a:t>bilan</a:t>
            </a:r>
            <a:r>
              <a:rPr lang="en-US" sz="3600" dirty="0"/>
              <a:t> </a:t>
            </a:r>
            <a:r>
              <a:rPr lang="en-US" sz="3600" dirty="0" err="1"/>
              <a:t>ilm</a:t>
            </a:r>
            <a:r>
              <a:rPr lang="en-US" sz="3600" dirty="0"/>
              <a:t>-fan </a:t>
            </a:r>
            <a:r>
              <a:rPr lang="en-US" sz="3600" dirty="0" err="1"/>
              <a:t>taraqqiyotiga</a:t>
            </a:r>
            <a:r>
              <a:rPr lang="en-US" sz="3600" dirty="0"/>
              <a:t> </a:t>
            </a:r>
            <a:r>
              <a:rPr lang="en-US" sz="3600" dirty="0" err="1"/>
              <a:t>katta</a:t>
            </a:r>
            <a:r>
              <a:rPr lang="en-US" sz="3600" dirty="0"/>
              <a:t> </a:t>
            </a:r>
            <a:r>
              <a:rPr lang="en-US" sz="3600" dirty="0" err="1"/>
              <a:t>ta’sir</a:t>
            </a:r>
            <a:r>
              <a:rPr lang="en-US" sz="3600" dirty="0"/>
              <a:t> </a:t>
            </a:r>
            <a:r>
              <a:rPr lang="en-US" sz="3600" dirty="0" err="1"/>
              <a:t>ko‘rsatdi</a:t>
            </a:r>
            <a:r>
              <a:rPr lang="en-US" sz="3600" dirty="0"/>
              <a:t>. </a:t>
            </a:r>
            <a:r>
              <a:rPr lang="en-US" sz="3600" dirty="0" err="1"/>
              <a:t>SHu</a:t>
            </a:r>
            <a:r>
              <a:rPr lang="en-US" sz="3600" dirty="0"/>
              <a:t> </a:t>
            </a:r>
            <a:r>
              <a:rPr lang="en-US" sz="3600" dirty="0" err="1"/>
              <a:t>boisdan</a:t>
            </a:r>
            <a:r>
              <a:rPr lang="en-US" sz="3600" dirty="0"/>
              <a:t> ham </a:t>
            </a:r>
            <a:r>
              <a:rPr lang="en-US" sz="3600" dirty="0" err="1"/>
              <a:t>hozirgi</a:t>
            </a:r>
            <a:r>
              <a:rPr lang="en-US" sz="3600" dirty="0"/>
              <a:t> </a:t>
            </a:r>
            <a:r>
              <a:rPr lang="en-US" sz="3600" dirty="0" err="1"/>
              <a:t>zamon</a:t>
            </a:r>
            <a:r>
              <a:rPr lang="en-US" sz="3600" dirty="0"/>
              <a:t> </a:t>
            </a:r>
            <a:r>
              <a:rPr lang="en-US" sz="3600" dirty="0" err="1"/>
              <a:t>olimlari</a:t>
            </a:r>
            <a:r>
              <a:rPr lang="en-US" sz="3600" dirty="0"/>
              <a:t> IX </a:t>
            </a:r>
            <a:r>
              <a:rPr lang="en-US" sz="3600" dirty="0" err="1"/>
              <a:t>asrning</a:t>
            </a:r>
            <a:r>
              <a:rPr lang="en-US" sz="3600" dirty="0"/>
              <a:t> </a:t>
            </a:r>
            <a:r>
              <a:rPr lang="en-US" sz="3600" dirty="0" err="1"/>
              <a:t>birinchi</a:t>
            </a:r>
            <a:r>
              <a:rPr lang="en-US" sz="3600" dirty="0"/>
              <a:t> </a:t>
            </a:r>
            <a:r>
              <a:rPr lang="en-US" sz="3600" dirty="0" err="1"/>
              <a:t>yarmini</a:t>
            </a:r>
            <a:r>
              <a:rPr lang="en-US" sz="3600" dirty="0"/>
              <a:t> “Al-</a:t>
            </a:r>
            <a:r>
              <a:rPr lang="en-US" sz="3600" dirty="0" err="1"/>
              <a:t>Xorazmiy</a:t>
            </a:r>
            <a:r>
              <a:rPr lang="en-US" sz="3600" dirty="0"/>
              <a:t> </a:t>
            </a:r>
            <a:r>
              <a:rPr lang="en-US" sz="3600" dirty="0" err="1"/>
              <a:t>davri</a:t>
            </a:r>
            <a:r>
              <a:rPr lang="en-US" sz="3600" dirty="0"/>
              <a:t>” deb </a:t>
            </a:r>
            <a:r>
              <a:rPr lang="en-US" sz="3600" dirty="0" err="1"/>
              <a:t>atayotganlari</a:t>
            </a:r>
            <a:r>
              <a:rPr lang="en-US" sz="3600" dirty="0"/>
              <a:t> </a:t>
            </a:r>
            <a:r>
              <a:rPr lang="en-US" sz="3600" dirty="0" err="1"/>
              <a:t>bejiz</a:t>
            </a:r>
            <a:r>
              <a:rPr lang="en-US" sz="3600" dirty="0"/>
              <a:t> </a:t>
            </a:r>
            <a:r>
              <a:rPr lang="en-US" sz="3600" dirty="0" err="1"/>
              <a:t>emas</a:t>
            </a:r>
            <a:r>
              <a:rPr lang="en-US" sz="3600" dirty="0"/>
              <a:t>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8122823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29772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FF0000"/>
                </a:solidFill>
              </a:rPr>
              <a:t>3) </a:t>
            </a:r>
            <a:r>
              <a:rPr lang="en-US" dirty="0">
                <a:solidFill>
                  <a:srgbClr val="FF0000"/>
                </a:solidFill>
              </a:rPr>
              <a:t>Abu Nasr-</a:t>
            </a:r>
            <a:r>
              <a:rPr lang="en-US" dirty="0" err="1">
                <a:solidFill>
                  <a:srgbClr val="FF0000"/>
                </a:solidFill>
              </a:rPr>
              <a:t>Farobiy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ta’lim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tarbiya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xaqidagi</a:t>
            </a:r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en-US" dirty="0" err="1">
                <a:solidFill>
                  <a:srgbClr val="FF0000"/>
                </a:solidFill>
              </a:rPr>
              <a:t>pedagogik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fikrlari</a:t>
            </a:r>
            <a:r>
              <a:rPr lang="en-US" dirty="0">
                <a:solidFill>
                  <a:srgbClr val="FF0000"/>
                </a:solidFill>
              </a:rPr>
              <a:t/>
            </a:r>
            <a:br>
              <a:rPr lang="en-US" dirty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9829" y="1786597"/>
            <a:ext cx="9369082" cy="5190978"/>
          </a:xfrm>
        </p:spPr>
        <p:txBody>
          <a:bodyPr>
            <a:noAutofit/>
          </a:bodyPr>
          <a:lstStyle/>
          <a:p>
            <a:r>
              <a:rPr lang="en-US" sz="3200" dirty="0" err="1" smtClean="0"/>
              <a:t>SHarqning</a:t>
            </a:r>
            <a:r>
              <a:rPr lang="en-US" sz="3200" dirty="0" smtClean="0"/>
              <a:t> </a:t>
            </a:r>
            <a:r>
              <a:rPr lang="en-US" sz="3200" dirty="0" err="1"/>
              <a:t>buyuk</a:t>
            </a:r>
            <a:r>
              <a:rPr lang="en-US" sz="3200" dirty="0"/>
              <a:t> </a:t>
            </a:r>
            <a:r>
              <a:rPr lang="en-US" sz="3200" dirty="0" err="1"/>
              <a:t>qomusiy</a:t>
            </a:r>
            <a:r>
              <a:rPr lang="en-US" sz="3200" dirty="0"/>
              <a:t> </a:t>
            </a:r>
            <a:r>
              <a:rPr lang="en-US" sz="3200" dirty="0" err="1"/>
              <a:t>olimi</a:t>
            </a:r>
            <a:r>
              <a:rPr lang="en-US" sz="3200" dirty="0"/>
              <a:t> </a:t>
            </a:r>
            <a:r>
              <a:rPr lang="en-US" sz="3200" dirty="0" smtClean="0"/>
              <a:t> </a:t>
            </a:r>
            <a:r>
              <a:rPr lang="en-US" sz="3200" dirty="0"/>
              <a:t>“</a:t>
            </a:r>
            <a:r>
              <a:rPr lang="en-US" sz="3200" b="1" dirty="0" err="1"/>
              <a:t>Muallimi</a:t>
            </a:r>
            <a:r>
              <a:rPr lang="en-US" sz="3200" b="1" dirty="0"/>
              <a:t> </a:t>
            </a:r>
            <a:r>
              <a:rPr lang="en-US" sz="3200" b="1" dirty="0" err="1"/>
              <a:t>soniy</a:t>
            </a:r>
            <a:r>
              <a:rPr lang="en-US" sz="3200" b="1" dirty="0"/>
              <a:t> (</a:t>
            </a:r>
            <a:r>
              <a:rPr lang="en-US" sz="3200" b="1" dirty="0" err="1"/>
              <a:t>Ikkinchi</a:t>
            </a:r>
            <a:r>
              <a:rPr lang="en-US" sz="3200" b="1" dirty="0"/>
              <a:t> </a:t>
            </a:r>
            <a:r>
              <a:rPr lang="en-US" sz="3200" b="1" dirty="0" err="1"/>
              <a:t>muallim</a:t>
            </a:r>
            <a:r>
              <a:rPr lang="en-US" sz="3200" b="1" dirty="0" smtClean="0"/>
              <a:t>)</a:t>
            </a:r>
          </a:p>
          <a:p>
            <a:r>
              <a:rPr lang="en-US" sz="3200" b="1" dirty="0" smtClean="0"/>
              <a:t> </a:t>
            </a:r>
            <a:r>
              <a:rPr lang="en-US" sz="3200" b="1" dirty="0" err="1" smtClean="0"/>
              <a:t>AbuNasr</a:t>
            </a:r>
            <a:r>
              <a:rPr lang="en-US" sz="3200" b="1" dirty="0" smtClean="0"/>
              <a:t> </a:t>
            </a:r>
            <a:r>
              <a:rPr lang="en-US" sz="3200" b="1" dirty="0" err="1"/>
              <a:t>Forobiy</a:t>
            </a:r>
            <a:r>
              <a:rPr lang="en-US" sz="3200" b="1" dirty="0"/>
              <a:t> </a:t>
            </a:r>
            <a:r>
              <a:rPr lang="en-US" sz="3200" dirty="0"/>
              <a:t> </a:t>
            </a:r>
            <a:r>
              <a:rPr lang="en-US" sz="3200" dirty="0" err="1"/>
              <a:t>ta’lim-tarbiyaga</a:t>
            </a:r>
            <a:r>
              <a:rPr lang="en-US" sz="3200" dirty="0"/>
              <a:t> </a:t>
            </a:r>
            <a:r>
              <a:rPr lang="en-US" sz="3200" dirty="0" err="1"/>
              <a:t>bag‘ishlangan</a:t>
            </a:r>
            <a:r>
              <a:rPr lang="en-US" sz="3200" dirty="0"/>
              <a:t> </a:t>
            </a:r>
            <a:r>
              <a:rPr lang="en-US" sz="3200" i="1" dirty="0"/>
              <a:t>“</a:t>
            </a:r>
            <a:r>
              <a:rPr lang="en-US" sz="3200" i="1" dirty="0" err="1"/>
              <a:t>Fozil</a:t>
            </a:r>
            <a:r>
              <a:rPr lang="en-US" sz="3200" i="1" dirty="0"/>
              <a:t> </a:t>
            </a:r>
            <a:r>
              <a:rPr lang="en-US" sz="3200" i="1" dirty="0" err="1"/>
              <a:t>odamlar</a:t>
            </a:r>
            <a:r>
              <a:rPr lang="en-US" sz="3200" i="1" dirty="0"/>
              <a:t> </a:t>
            </a:r>
            <a:r>
              <a:rPr lang="en-US" sz="3200" i="1" dirty="0" err="1"/>
              <a:t>shahri</a:t>
            </a:r>
            <a:r>
              <a:rPr lang="en-US" sz="3200" i="1" dirty="0"/>
              <a:t>”, “</a:t>
            </a:r>
            <a:r>
              <a:rPr lang="en-US" sz="3200" i="1" dirty="0" err="1"/>
              <a:t>Ilmlarning</a:t>
            </a:r>
            <a:r>
              <a:rPr lang="en-US" sz="3200" i="1" dirty="0"/>
              <a:t> </a:t>
            </a:r>
            <a:r>
              <a:rPr lang="en-US" sz="3200" i="1" dirty="0" err="1"/>
              <a:t>kelib</a:t>
            </a:r>
            <a:r>
              <a:rPr lang="en-US" sz="3200" i="1" dirty="0"/>
              <a:t> </a:t>
            </a:r>
            <a:r>
              <a:rPr lang="en-US" sz="3200" i="1" dirty="0" err="1"/>
              <a:t>chiqishi</a:t>
            </a:r>
            <a:r>
              <a:rPr lang="en-US" sz="3200" i="1" dirty="0"/>
              <a:t>”</a:t>
            </a:r>
            <a:r>
              <a:rPr lang="en-US" sz="3200" dirty="0"/>
              <a:t> </a:t>
            </a:r>
            <a:r>
              <a:rPr lang="en-US" sz="3200" dirty="0" err="1"/>
              <a:t>asarlarida</a:t>
            </a:r>
            <a:r>
              <a:rPr lang="en-US" sz="3200" dirty="0"/>
              <a:t> </a:t>
            </a:r>
            <a:r>
              <a:rPr lang="en-US" sz="3200" dirty="0" err="1"/>
              <a:t>barkamol</a:t>
            </a:r>
            <a:r>
              <a:rPr lang="en-US" sz="3200" dirty="0"/>
              <a:t> </a:t>
            </a:r>
            <a:r>
              <a:rPr lang="en-US" sz="3200" dirty="0" err="1"/>
              <a:t>shaxsni</a:t>
            </a:r>
            <a:r>
              <a:rPr lang="en-US" sz="3200" dirty="0"/>
              <a:t>  </a:t>
            </a:r>
            <a:r>
              <a:rPr lang="en-US" sz="3200" dirty="0" err="1"/>
              <a:t>tarbiyalashda</a:t>
            </a:r>
            <a:r>
              <a:rPr lang="en-US" sz="3200" dirty="0"/>
              <a:t> </a:t>
            </a:r>
            <a:r>
              <a:rPr lang="en-US" sz="3200" dirty="0" err="1"/>
              <a:t>nimalarga</a:t>
            </a:r>
            <a:r>
              <a:rPr lang="en-US" sz="3200" dirty="0"/>
              <a:t> </a:t>
            </a:r>
            <a:r>
              <a:rPr lang="en-US" sz="3200" dirty="0" err="1"/>
              <a:t>e’tibor</a:t>
            </a:r>
            <a:r>
              <a:rPr lang="en-US" sz="3200" dirty="0"/>
              <a:t> </a:t>
            </a:r>
            <a:r>
              <a:rPr lang="en-US" sz="3200" dirty="0" err="1"/>
              <a:t>berish</a:t>
            </a:r>
            <a:r>
              <a:rPr lang="en-US" sz="3200" dirty="0"/>
              <a:t> </a:t>
            </a:r>
            <a:r>
              <a:rPr lang="en-US" sz="3200" dirty="0" err="1"/>
              <a:t>zarurligi</a:t>
            </a:r>
            <a:r>
              <a:rPr lang="en-US" sz="3200" dirty="0"/>
              <a:t>, </a:t>
            </a:r>
            <a:r>
              <a:rPr lang="en-US" sz="3200" dirty="0" err="1"/>
              <a:t>ta’lim</a:t>
            </a:r>
            <a:r>
              <a:rPr lang="en-US" sz="3200" dirty="0"/>
              <a:t> </a:t>
            </a:r>
            <a:r>
              <a:rPr lang="en-US" sz="3200" dirty="0" err="1"/>
              <a:t>bilan</a:t>
            </a:r>
            <a:r>
              <a:rPr lang="en-US" sz="3200" dirty="0"/>
              <a:t>  </a:t>
            </a:r>
            <a:r>
              <a:rPr lang="en-US" sz="3200" dirty="0" err="1"/>
              <a:t>tarbiya</a:t>
            </a:r>
            <a:r>
              <a:rPr lang="en-US" sz="3200" dirty="0"/>
              <a:t> </a:t>
            </a:r>
            <a:r>
              <a:rPr lang="en-US" sz="3200" dirty="0" err="1"/>
              <a:t>birligi</a:t>
            </a:r>
            <a:r>
              <a:rPr lang="en-US" sz="3200" dirty="0"/>
              <a:t> </a:t>
            </a:r>
            <a:r>
              <a:rPr lang="en-US" sz="3200" dirty="0" err="1"/>
              <a:t>haqida</a:t>
            </a:r>
            <a:r>
              <a:rPr lang="en-US" sz="3200" dirty="0"/>
              <a:t> </a:t>
            </a:r>
            <a:r>
              <a:rPr lang="en-US" sz="3200" dirty="0" err="1"/>
              <a:t>qimmatli</a:t>
            </a:r>
            <a:r>
              <a:rPr lang="en-US" sz="3200" dirty="0"/>
              <a:t> </a:t>
            </a:r>
            <a:r>
              <a:rPr lang="en-US" sz="3200" dirty="0" err="1"/>
              <a:t>fikrlar</a:t>
            </a:r>
            <a:r>
              <a:rPr lang="en-US" sz="3200" dirty="0"/>
              <a:t> </a:t>
            </a:r>
            <a:r>
              <a:rPr lang="en-US" sz="3200" dirty="0" err="1"/>
              <a:t>bildiradi</a:t>
            </a:r>
            <a:r>
              <a:rPr lang="en-US" sz="32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137665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9151" y="126609"/>
            <a:ext cx="9453489" cy="6344529"/>
          </a:xfrm>
        </p:spPr>
        <p:txBody>
          <a:bodyPr>
            <a:normAutofit/>
          </a:bodyPr>
          <a:lstStyle/>
          <a:p>
            <a:r>
              <a:rPr lang="en-US" sz="3200" dirty="0" err="1"/>
              <a:t>Forobiy</a:t>
            </a:r>
            <a:r>
              <a:rPr lang="en-US" sz="3200" dirty="0"/>
              <a:t> </a:t>
            </a:r>
            <a:r>
              <a:rPr lang="en-US" sz="3200" i="1" dirty="0"/>
              <a:t>“</a:t>
            </a:r>
            <a:r>
              <a:rPr lang="en-US" sz="3200" i="1" dirty="0" err="1"/>
              <a:t>Baxt-saodatga</a:t>
            </a:r>
            <a:r>
              <a:rPr lang="en-US" sz="3200" i="1" dirty="0"/>
              <a:t> </a:t>
            </a:r>
            <a:r>
              <a:rPr lang="en-US" sz="3200" i="1" dirty="0" err="1"/>
              <a:t>erishuv</a:t>
            </a:r>
            <a:r>
              <a:rPr lang="en-US" sz="3200" i="1" dirty="0"/>
              <a:t> </a:t>
            </a:r>
            <a:r>
              <a:rPr lang="en-US" sz="3200" i="1" dirty="0" err="1"/>
              <a:t>to‘g‘risida</a:t>
            </a:r>
            <a:r>
              <a:rPr lang="en-US" sz="3200" i="1" dirty="0"/>
              <a:t>”</a:t>
            </a:r>
            <a:r>
              <a:rPr lang="en-US" sz="3200" dirty="0"/>
              <a:t> </a:t>
            </a:r>
            <a:r>
              <a:rPr lang="en-US" sz="3200" dirty="0" err="1"/>
              <a:t>nomli</a:t>
            </a:r>
            <a:r>
              <a:rPr lang="en-US" sz="3200" dirty="0"/>
              <a:t> </a:t>
            </a:r>
            <a:r>
              <a:rPr lang="en-US" sz="3200" dirty="0" err="1"/>
              <a:t>risolasida</a:t>
            </a:r>
            <a:r>
              <a:rPr lang="en-US" sz="3200" dirty="0"/>
              <a:t> </a:t>
            </a:r>
            <a:r>
              <a:rPr lang="en-US" sz="3200" dirty="0" err="1"/>
              <a:t>ta’lim-tarbiya</a:t>
            </a:r>
            <a:r>
              <a:rPr lang="en-US" sz="3200" dirty="0"/>
              <a:t> </a:t>
            </a:r>
            <a:r>
              <a:rPr lang="en-US" sz="3200" dirty="0" err="1"/>
              <a:t>birligi</a:t>
            </a:r>
            <a:r>
              <a:rPr lang="en-US" sz="3200" dirty="0"/>
              <a:t> </a:t>
            </a:r>
            <a:r>
              <a:rPr lang="en-US" sz="3200" dirty="0" err="1"/>
              <a:t>haqida</a:t>
            </a:r>
            <a:r>
              <a:rPr lang="en-US" sz="3200" dirty="0"/>
              <a:t> </a:t>
            </a:r>
            <a:r>
              <a:rPr lang="en-US" sz="3200" dirty="0" err="1"/>
              <a:t>fikr</a:t>
            </a:r>
            <a:r>
              <a:rPr lang="en-US" sz="3200" dirty="0"/>
              <a:t> </a:t>
            </a:r>
            <a:r>
              <a:rPr lang="en-US" sz="3200" dirty="0" err="1"/>
              <a:t>yuritar</a:t>
            </a:r>
            <a:r>
              <a:rPr lang="en-US" sz="3200" dirty="0"/>
              <a:t> </a:t>
            </a:r>
            <a:r>
              <a:rPr lang="en-US" sz="3200" dirty="0" err="1"/>
              <a:t>ekan</a:t>
            </a:r>
            <a:r>
              <a:rPr lang="en-US" sz="3200" dirty="0"/>
              <a:t>, </a:t>
            </a:r>
            <a:r>
              <a:rPr lang="en-US" sz="3200" dirty="0" err="1"/>
              <a:t>unda</a:t>
            </a:r>
            <a:r>
              <a:rPr lang="en-US" sz="3200" dirty="0"/>
              <a:t> </a:t>
            </a:r>
            <a:r>
              <a:rPr lang="en-US" sz="3200" dirty="0" err="1"/>
              <a:t>ta’lim</a:t>
            </a:r>
            <a:r>
              <a:rPr lang="en-US" sz="3200" dirty="0"/>
              <a:t> </a:t>
            </a:r>
            <a:r>
              <a:rPr lang="en-US" sz="3200" dirty="0" err="1"/>
              <a:t>berish</a:t>
            </a:r>
            <a:r>
              <a:rPr lang="en-US" sz="3200" dirty="0"/>
              <a:t> </a:t>
            </a:r>
            <a:r>
              <a:rPr lang="en-US" sz="3200" dirty="0" err="1"/>
              <a:t>oddiydan</a:t>
            </a:r>
            <a:r>
              <a:rPr lang="en-US" sz="3200" dirty="0"/>
              <a:t> </a:t>
            </a:r>
            <a:r>
              <a:rPr lang="en-US" sz="3200" dirty="0" err="1"/>
              <a:t>murakkabga</a:t>
            </a:r>
            <a:r>
              <a:rPr lang="en-US" sz="3200" dirty="0"/>
              <a:t>, </a:t>
            </a:r>
            <a:r>
              <a:rPr lang="en-US" sz="3200" dirty="0" err="1"/>
              <a:t>quyidan</a:t>
            </a:r>
            <a:r>
              <a:rPr lang="en-US" sz="3200" dirty="0"/>
              <a:t> </a:t>
            </a:r>
            <a:r>
              <a:rPr lang="en-US" sz="3200" dirty="0" err="1"/>
              <a:t>yuqoriga</a:t>
            </a:r>
            <a:r>
              <a:rPr lang="en-US" sz="3200" dirty="0"/>
              <a:t> </a:t>
            </a:r>
            <a:r>
              <a:rPr lang="en-US" sz="3200" dirty="0" err="1"/>
              <a:t>borishi</a:t>
            </a:r>
            <a:r>
              <a:rPr lang="en-US" sz="3200" dirty="0"/>
              <a:t> </a:t>
            </a:r>
            <a:r>
              <a:rPr lang="en-US" sz="3200" dirty="0" err="1"/>
              <a:t>lozimligini</a:t>
            </a:r>
            <a:r>
              <a:rPr lang="en-US" sz="3200" dirty="0"/>
              <a:t> </a:t>
            </a:r>
            <a:r>
              <a:rPr lang="en-US" sz="3200" dirty="0" err="1" smtClean="0"/>
              <a:t>ko‘rsatadi</a:t>
            </a:r>
            <a:endParaRPr lang="en-US" sz="3200" dirty="0" smtClean="0"/>
          </a:p>
          <a:p>
            <a:r>
              <a:rPr lang="en-US" sz="3200" dirty="0" err="1"/>
              <a:t>Forobiy</a:t>
            </a:r>
            <a:r>
              <a:rPr lang="en-US" sz="3200" dirty="0"/>
              <a:t> </a:t>
            </a:r>
            <a:r>
              <a:rPr lang="en-US" sz="3200" dirty="0" err="1"/>
              <a:t>insonning</a:t>
            </a:r>
            <a:r>
              <a:rPr lang="en-US" sz="3200" dirty="0"/>
              <a:t> </a:t>
            </a:r>
            <a:r>
              <a:rPr lang="en-US" sz="3200" dirty="0" err="1"/>
              <a:t>ma’naviy</a:t>
            </a:r>
            <a:r>
              <a:rPr lang="en-US" sz="3200" dirty="0"/>
              <a:t> </a:t>
            </a:r>
            <a:r>
              <a:rPr lang="en-US" sz="3200" dirty="0" err="1"/>
              <a:t>olamida</a:t>
            </a:r>
            <a:r>
              <a:rPr lang="en-US" sz="3200" dirty="0"/>
              <a:t>, </a:t>
            </a:r>
            <a:r>
              <a:rPr lang="en-US" sz="3200" dirty="0" err="1"/>
              <a:t>uning</a:t>
            </a:r>
            <a:r>
              <a:rPr lang="en-US" sz="3200" dirty="0"/>
              <a:t> </a:t>
            </a:r>
            <a:r>
              <a:rPr lang="en-US" sz="3200" dirty="0" err="1"/>
              <a:t>ikki</a:t>
            </a:r>
            <a:r>
              <a:rPr lang="en-US" sz="3200" dirty="0"/>
              <a:t> </a:t>
            </a:r>
            <a:r>
              <a:rPr lang="en-US" sz="3200" dirty="0" err="1"/>
              <a:t>tomoniga</a:t>
            </a:r>
            <a:r>
              <a:rPr lang="en-US" sz="3200" dirty="0"/>
              <a:t>: </a:t>
            </a:r>
            <a:r>
              <a:rPr lang="en-US" sz="3200" dirty="0" err="1"/>
              <a:t>aqli</a:t>
            </a:r>
            <a:r>
              <a:rPr lang="en-US" sz="3200" dirty="0"/>
              <a:t> </a:t>
            </a:r>
            <a:r>
              <a:rPr lang="en-US" sz="3200" dirty="0" err="1"/>
              <a:t>va</a:t>
            </a:r>
            <a:r>
              <a:rPr lang="en-US" sz="3200" dirty="0"/>
              <a:t> </a:t>
            </a:r>
            <a:r>
              <a:rPr lang="en-US" sz="3200" dirty="0" err="1"/>
              <a:t>axloqini</a:t>
            </a:r>
            <a:r>
              <a:rPr lang="en-US" sz="3200" dirty="0"/>
              <a:t> </a:t>
            </a:r>
            <a:r>
              <a:rPr lang="en-US" sz="3200" dirty="0" err="1"/>
              <a:t>tarbiyalashga</a:t>
            </a:r>
            <a:r>
              <a:rPr lang="en-US" sz="3200" dirty="0"/>
              <a:t> </a:t>
            </a:r>
            <a:r>
              <a:rPr lang="en-US" sz="3200" dirty="0" err="1"/>
              <a:t>asosiy</a:t>
            </a:r>
            <a:r>
              <a:rPr lang="en-US" sz="3200" dirty="0"/>
              <a:t> </a:t>
            </a:r>
            <a:r>
              <a:rPr lang="en-US" sz="3200" dirty="0" err="1"/>
              <a:t>e’tiborni</a:t>
            </a:r>
            <a:r>
              <a:rPr lang="en-US" sz="3200" dirty="0"/>
              <a:t> </a:t>
            </a:r>
            <a:r>
              <a:rPr lang="en-US" sz="3200" dirty="0" err="1"/>
              <a:t>qaratadi</a:t>
            </a:r>
            <a:r>
              <a:rPr lang="en-US" sz="3200" dirty="0" smtClean="0"/>
              <a:t>.</a:t>
            </a:r>
          </a:p>
          <a:p>
            <a:r>
              <a:rPr lang="en-US" sz="3200" dirty="0" err="1"/>
              <a:t>Bulardan</a:t>
            </a:r>
            <a:r>
              <a:rPr lang="en-US" sz="3200" dirty="0"/>
              <a:t> </a:t>
            </a:r>
            <a:r>
              <a:rPr lang="en-US" sz="3200" dirty="0" err="1"/>
              <a:t>birinchisi</a:t>
            </a:r>
            <a:r>
              <a:rPr lang="en-US" sz="3200" dirty="0"/>
              <a:t> — </a:t>
            </a:r>
            <a:r>
              <a:rPr lang="en-US" sz="3200" dirty="0" err="1"/>
              <a:t>qanoatbaxsh</a:t>
            </a:r>
            <a:r>
              <a:rPr lang="en-US" sz="3200" dirty="0"/>
              <a:t> </a:t>
            </a:r>
            <a:r>
              <a:rPr lang="en-US" sz="3200" dirty="0" err="1"/>
              <a:t>so‘zlar</a:t>
            </a:r>
            <a:r>
              <a:rPr lang="en-US" sz="3200" dirty="0"/>
              <a:t>, </a:t>
            </a:r>
            <a:r>
              <a:rPr lang="en-US" sz="3200" dirty="0" err="1"/>
              <a:t>ilhomlantiruvchi</a:t>
            </a:r>
            <a:r>
              <a:rPr lang="en-US" sz="3200" dirty="0"/>
              <a:t> </a:t>
            </a:r>
            <a:r>
              <a:rPr lang="en-US" sz="3200" dirty="0" err="1"/>
              <a:t>so‘zlar</a:t>
            </a:r>
            <a:r>
              <a:rPr lang="en-US" sz="3200" dirty="0"/>
              <a:t> </a:t>
            </a:r>
            <a:r>
              <a:rPr lang="en-US" sz="3200" dirty="0" err="1"/>
              <a:t>yordamida</a:t>
            </a:r>
            <a:r>
              <a:rPr lang="en-US" sz="3200" dirty="0"/>
              <a:t> </a:t>
            </a:r>
            <a:r>
              <a:rPr lang="en-US" sz="3200" dirty="0" err="1"/>
              <a:t>odat</a:t>
            </a:r>
            <a:r>
              <a:rPr lang="en-US" sz="3200" dirty="0"/>
              <a:t> </a:t>
            </a:r>
            <a:r>
              <a:rPr lang="en-US" sz="3200" dirty="0" err="1"/>
              <a:t>hosil</a:t>
            </a:r>
            <a:r>
              <a:rPr lang="en-US" sz="3200" dirty="0"/>
              <a:t> </a:t>
            </a:r>
            <a:r>
              <a:rPr lang="en-US" sz="3200" dirty="0" err="1"/>
              <a:t>qilinadi</a:t>
            </a:r>
            <a:r>
              <a:rPr lang="en-US" sz="3200" dirty="0"/>
              <a:t>, </a:t>
            </a:r>
            <a:r>
              <a:rPr lang="en-US" sz="3200" dirty="0" err="1"/>
              <a:t>malakalar</a:t>
            </a:r>
            <a:r>
              <a:rPr lang="en-US" sz="3200" dirty="0"/>
              <a:t> </a:t>
            </a:r>
            <a:r>
              <a:rPr lang="en-US" sz="3200" dirty="0" err="1"/>
              <a:t>vujudga</a:t>
            </a:r>
            <a:r>
              <a:rPr lang="en-US" sz="3200" dirty="0"/>
              <a:t> </a:t>
            </a:r>
            <a:r>
              <a:rPr lang="en-US" sz="3200" dirty="0" err="1"/>
              <a:t>keltiriladi</a:t>
            </a:r>
            <a:r>
              <a:rPr lang="en-US" sz="3200" dirty="0"/>
              <a:t> </a:t>
            </a:r>
            <a:r>
              <a:rPr lang="en-US" sz="3200" dirty="0" err="1"/>
              <a:t>va</a:t>
            </a:r>
            <a:r>
              <a:rPr lang="en-US" sz="3200" dirty="0"/>
              <a:t> </a:t>
            </a:r>
            <a:r>
              <a:rPr lang="en-US" sz="3200" dirty="0" err="1"/>
              <a:t>shaxsdagi</a:t>
            </a:r>
            <a:r>
              <a:rPr lang="en-US" sz="3200" dirty="0"/>
              <a:t> </a:t>
            </a:r>
            <a:r>
              <a:rPr lang="en-US" sz="3200" dirty="0" err="1"/>
              <a:t>g‘ayrat-intilish</a:t>
            </a:r>
            <a:r>
              <a:rPr lang="en-US" sz="3200" dirty="0"/>
              <a:t> </a:t>
            </a:r>
            <a:r>
              <a:rPr lang="en-US" sz="3200" dirty="0" err="1"/>
              <a:t>harakatga</a:t>
            </a:r>
            <a:r>
              <a:rPr lang="en-US" sz="3200" dirty="0"/>
              <a:t> </a:t>
            </a:r>
            <a:r>
              <a:rPr lang="en-US" sz="3200" dirty="0" err="1"/>
              <a:t>aylantiriladi</a:t>
            </a:r>
            <a:r>
              <a:rPr lang="en-US" sz="3200" dirty="0"/>
              <a:t>. </a:t>
            </a:r>
            <a:r>
              <a:rPr lang="en-US" sz="3200" dirty="0" err="1"/>
              <a:t>Ikkinchi</a:t>
            </a:r>
            <a:r>
              <a:rPr lang="en-US" sz="3200" dirty="0"/>
              <a:t> </a:t>
            </a:r>
            <a:r>
              <a:rPr lang="en-US" sz="3200" dirty="0" err="1"/>
              <a:t>usul</a:t>
            </a:r>
            <a:r>
              <a:rPr lang="en-US" sz="3200" dirty="0"/>
              <a:t> — </a:t>
            </a:r>
            <a:r>
              <a:rPr lang="en-US" sz="3200" dirty="0" err="1"/>
              <a:t>majbur</a:t>
            </a:r>
            <a:r>
              <a:rPr lang="en-US" sz="3200" dirty="0"/>
              <a:t> </a:t>
            </a:r>
            <a:r>
              <a:rPr lang="en-US" sz="3200" dirty="0" err="1"/>
              <a:t>etish</a:t>
            </a:r>
            <a:r>
              <a:rPr lang="en-US" sz="3200" dirty="0"/>
              <a:t> </a:t>
            </a:r>
            <a:r>
              <a:rPr lang="en-US" sz="3200" dirty="0" err="1"/>
              <a:t>yo‘li</a:t>
            </a:r>
            <a:r>
              <a:rPr lang="en-US" sz="3200" dirty="0"/>
              <a:t>. 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3504105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1015" y="0"/>
            <a:ext cx="9636370" cy="6583679"/>
          </a:xfrm>
        </p:spPr>
        <p:txBody>
          <a:bodyPr>
            <a:normAutofit/>
          </a:bodyPr>
          <a:lstStyle/>
          <a:p>
            <a:r>
              <a:rPr lang="en-US" sz="3200" dirty="0"/>
              <a:t>Abu Nasr </a:t>
            </a:r>
            <a:r>
              <a:rPr lang="en-US" sz="3200" dirty="0" err="1"/>
              <a:t>Forobiy</a:t>
            </a:r>
            <a:r>
              <a:rPr lang="en-US" sz="3200" dirty="0"/>
              <a:t>  </a:t>
            </a:r>
            <a:r>
              <a:rPr lang="en-US" sz="3200" dirty="0" err="1"/>
              <a:t>ta’lim-tarbiya</a:t>
            </a:r>
            <a:r>
              <a:rPr lang="en-US" sz="3200" dirty="0"/>
              <a:t> </a:t>
            </a:r>
            <a:r>
              <a:rPr lang="en-US" sz="3200" dirty="0" err="1"/>
              <a:t>samaradorligini</a:t>
            </a:r>
            <a:r>
              <a:rPr lang="en-US" sz="3200" dirty="0"/>
              <a:t> </a:t>
            </a:r>
            <a:r>
              <a:rPr lang="en-US" sz="3200" dirty="0" err="1"/>
              <a:t>yuqori</a:t>
            </a:r>
            <a:r>
              <a:rPr lang="en-US" sz="3200" dirty="0"/>
              <a:t> </a:t>
            </a:r>
            <a:r>
              <a:rPr lang="en-US" sz="3200" dirty="0" err="1"/>
              <a:t>baholagan</a:t>
            </a:r>
            <a:r>
              <a:rPr lang="en-US" sz="3200" dirty="0"/>
              <a:t> </a:t>
            </a:r>
            <a:r>
              <a:rPr lang="en-US" sz="3200" dirty="0" err="1"/>
              <a:t>pedagogik</a:t>
            </a:r>
            <a:r>
              <a:rPr lang="en-US" sz="3200" dirty="0"/>
              <a:t>, </a:t>
            </a:r>
            <a:r>
              <a:rPr lang="en-US" sz="3200" dirty="0" err="1"/>
              <a:t>didaktik</a:t>
            </a:r>
            <a:r>
              <a:rPr lang="en-US" sz="3200" dirty="0"/>
              <a:t> </a:t>
            </a:r>
            <a:r>
              <a:rPr lang="en-US" sz="3200" dirty="0" err="1"/>
              <a:t>tamoyillar</a:t>
            </a:r>
            <a:r>
              <a:rPr lang="en-US" sz="3200" dirty="0"/>
              <a:t>, </a:t>
            </a:r>
            <a:r>
              <a:rPr lang="en-US" sz="3200" dirty="0" err="1"/>
              <a:t>ta’lim</a:t>
            </a:r>
            <a:r>
              <a:rPr lang="en-US" sz="3200" dirty="0"/>
              <a:t> – </a:t>
            </a:r>
            <a:r>
              <a:rPr lang="en-US" sz="3200" dirty="0" err="1"/>
              <a:t>tarbiya</a:t>
            </a:r>
            <a:r>
              <a:rPr lang="en-US" sz="3200" dirty="0"/>
              <a:t> </a:t>
            </a:r>
            <a:r>
              <a:rPr lang="en-US" sz="3200" dirty="0" err="1"/>
              <a:t>shakllari</a:t>
            </a:r>
            <a:r>
              <a:rPr lang="en-US" sz="3200" dirty="0"/>
              <a:t> </a:t>
            </a:r>
            <a:r>
              <a:rPr lang="en-US" sz="3200" dirty="0" err="1"/>
              <a:t>va</a:t>
            </a:r>
            <a:r>
              <a:rPr lang="en-US" sz="3200" dirty="0"/>
              <a:t> </a:t>
            </a:r>
            <a:r>
              <a:rPr lang="en-US" sz="3200" dirty="0" err="1"/>
              <a:t>usullari</a:t>
            </a:r>
            <a:r>
              <a:rPr lang="en-US" sz="3200" dirty="0"/>
              <a:t> </a:t>
            </a:r>
            <a:r>
              <a:rPr lang="en-US" sz="3200" dirty="0" err="1"/>
              <a:t>quyidagilar</a:t>
            </a:r>
            <a:r>
              <a:rPr lang="en-US" sz="3200" dirty="0"/>
              <a:t>:</a:t>
            </a:r>
          </a:p>
          <a:p>
            <a:r>
              <a:rPr lang="en-US" sz="3200" dirty="0" err="1"/>
              <a:t>ta’limning</a:t>
            </a:r>
            <a:r>
              <a:rPr lang="en-US" sz="3200" dirty="0"/>
              <a:t> </a:t>
            </a:r>
            <a:r>
              <a:rPr lang="en-US" sz="3200" dirty="0" err="1"/>
              <a:t>ilmiyligi</a:t>
            </a:r>
            <a:r>
              <a:rPr lang="en-US" sz="3200" dirty="0"/>
              <a:t> </a:t>
            </a:r>
            <a:r>
              <a:rPr lang="en-US" sz="3200" dirty="0" err="1"/>
              <a:t>va</a:t>
            </a:r>
            <a:r>
              <a:rPr lang="en-US" sz="3200" dirty="0"/>
              <a:t> </a:t>
            </a:r>
            <a:r>
              <a:rPr lang="en-US" sz="3200" dirty="0" err="1"/>
              <a:t>amaliy</a:t>
            </a:r>
            <a:r>
              <a:rPr lang="en-US" sz="3200" dirty="0"/>
              <a:t> </a:t>
            </a:r>
            <a:r>
              <a:rPr lang="en-US" sz="3200" dirty="0" err="1"/>
              <a:t>ahamiyatga</a:t>
            </a:r>
            <a:r>
              <a:rPr lang="en-US" sz="3200" dirty="0"/>
              <a:t> </a:t>
            </a:r>
            <a:r>
              <a:rPr lang="en-US" sz="3200" dirty="0" err="1"/>
              <a:t>eagligi</a:t>
            </a:r>
            <a:r>
              <a:rPr lang="en-US" sz="3200" dirty="0"/>
              <a:t>;</a:t>
            </a:r>
          </a:p>
          <a:p>
            <a:r>
              <a:rPr lang="en-US" sz="3200" dirty="0" err="1"/>
              <a:t>tizimliligi</a:t>
            </a:r>
            <a:r>
              <a:rPr lang="en-US" sz="3200" dirty="0"/>
              <a:t>, </a:t>
            </a:r>
            <a:r>
              <a:rPr lang="en-US" sz="3200" dirty="0" err="1"/>
              <a:t>mantiqiyligi</a:t>
            </a:r>
            <a:r>
              <a:rPr lang="en-US" sz="3200" dirty="0"/>
              <a:t> </a:t>
            </a:r>
            <a:r>
              <a:rPr lang="en-US" sz="3200" dirty="0" err="1"/>
              <a:t>va</a:t>
            </a:r>
            <a:r>
              <a:rPr lang="en-US" sz="3200" dirty="0"/>
              <a:t> </a:t>
            </a:r>
            <a:r>
              <a:rPr lang="en-US" sz="3200" dirty="0" err="1"/>
              <a:t>ketma-ketligi</a:t>
            </a:r>
            <a:r>
              <a:rPr lang="en-US" sz="3200" dirty="0"/>
              <a:t>;</a:t>
            </a:r>
          </a:p>
          <a:p>
            <a:r>
              <a:rPr lang="en-US" sz="3200" dirty="0" err="1"/>
              <a:t>hayot</a:t>
            </a:r>
            <a:r>
              <a:rPr lang="en-US" sz="3200" dirty="0"/>
              <a:t> </a:t>
            </a:r>
            <a:r>
              <a:rPr lang="en-US" sz="3200" dirty="0" err="1"/>
              <a:t>bilan</a:t>
            </a:r>
            <a:r>
              <a:rPr lang="en-US" sz="3200" dirty="0"/>
              <a:t> </a:t>
            </a:r>
            <a:r>
              <a:rPr lang="en-US" sz="3200" dirty="0" err="1"/>
              <a:t>bog‘liqligi</a:t>
            </a:r>
            <a:r>
              <a:rPr lang="en-US" sz="3200" dirty="0"/>
              <a:t>;</a:t>
            </a:r>
          </a:p>
          <a:p>
            <a:r>
              <a:rPr lang="en-US" sz="3200" dirty="0" err="1"/>
              <a:t>tushunarli</a:t>
            </a:r>
            <a:r>
              <a:rPr lang="en-US" sz="3200" dirty="0"/>
              <a:t> </a:t>
            </a:r>
            <a:r>
              <a:rPr lang="en-US" sz="3200" dirty="0" err="1"/>
              <a:t>bo‘lishi</a:t>
            </a:r>
            <a:r>
              <a:rPr lang="en-US" sz="3200" dirty="0"/>
              <a:t>;</a:t>
            </a:r>
          </a:p>
          <a:p>
            <a:r>
              <a:rPr lang="en-US" sz="3200" dirty="0" err="1"/>
              <a:t>kuzatish</a:t>
            </a:r>
            <a:r>
              <a:rPr lang="en-US" sz="3200" dirty="0"/>
              <a:t> </a:t>
            </a:r>
            <a:r>
              <a:rPr lang="en-US" sz="3200" dirty="0" err="1"/>
              <a:t>va</a:t>
            </a:r>
            <a:r>
              <a:rPr lang="en-US" sz="3200" dirty="0"/>
              <a:t> </a:t>
            </a:r>
            <a:r>
              <a:rPr lang="en-US" sz="3200" dirty="0" err="1"/>
              <a:t>tajribalar</a:t>
            </a:r>
            <a:r>
              <a:rPr lang="en-US" sz="3200" dirty="0"/>
              <a:t>;</a:t>
            </a:r>
          </a:p>
          <a:p>
            <a:r>
              <a:rPr lang="en-US" sz="3200" dirty="0" err="1"/>
              <a:t>dialektik</a:t>
            </a:r>
            <a:r>
              <a:rPr lang="en-US" sz="3200" dirty="0"/>
              <a:t>, </a:t>
            </a:r>
            <a:r>
              <a:rPr lang="en-US" sz="3200" dirty="0" err="1"/>
              <a:t>isbotli</a:t>
            </a:r>
            <a:r>
              <a:rPr lang="en-US" sz="3200" dirty="0"/>
              <a:t>, </a:t>
            </a:r>
            <a:r>
              <a:rPr lang="en-US" sz="3200" dirty="0" err="1"/>
              <a:t>tortishuvli</a:t>
            </a:r>
            <a:r>
              <a:rPr lang="en-US" sz="3200" dirty="0"/>
              <a:t>, </a:t>
            </a:r>
            <a:r>
              <a:rPr lang="en-US" sz="3200" dirty="0" err="1"/>
              <a:t>ritorik</a:t>
            </a:r>
            <a:r>
              <a:rPr lang="en-US" sz="3200" dirty="0"/>
              <a:t> </a:t>
            </a:r>
            <a:r>
              <a:rPr lang="en-US" sz="3200" dirty="0" err="1"/>
              <a:t>va</a:t>
            </a:r>
            <a:r>
              <a:rPr lang="en-US" sz="3200" dirty="0"/>
              <a:t> </a:t>
            </a:r>
            <a:r>
              <a:rPr lang="en-US" sz="3200" dirty="0" err="1"/>
              <a:t>she’riy</a:t>
            </a:r>
            <a:r>
              <a:rPr lang="en-US" sz="3200" dirty="0"/>
              <a:t> </a:t>
            </a:r>
            <a:r>
              <a:rPr lang="en-US" sz="3200" dirty="0" err="1"/>
              <a:t>mulohaza</a:t>
            </a:r>
            <a:r>
              <a:rPr lang="en-US" sz="3200" dirty="0"/>
              <a:t> </a:t>
            </a:r>
            <a:r>
              <a:rPr lang="en-US" sz="3200" dirty="0" err="1"/>
              <a:t>yuritish</a:t>
            </a:r>
            <a:endParaRPr lang="en-US" sz="3200" dirty="0"/>
          </a:p>
          <a:p>
            <a:r>
              <a:rPr lang="en-US" sz="3200" dirty="0" err="1"/>
              <a:t>usullari</a:t>
            </a:r>
            <a:r>
              <a:rPr lang="en-US" sz="3200" dirty="0" smtClean="0"/>
              <a:t>;</a:t>
            </a:r>
          </a:p>
          <a:p>
            <a:endParaRPr lang="en-US" sz="2800" dirty="0"/>
          </a:p>
          <a:p>
            <a:endParaRPr lang="en-US" sz="2800" dirty="0"/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724197527"/>
      </p:ext>
    </p:extLst>
  </p:cSld>
  <p:clrMapOvr>
    <a:masterClrMapping/>
  </p:clrMapOvr>
</p:sld>
</file>

<file path=ppt/theme/theme1.xml><?xml version="1.0" encoding="utf-8"?>
<a:theme xmlns:a="http://schemas.openxmlformats.org/drawingml/2006/main" name="La ment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TM02474572[[fn=Медицинский шаблон оформления]]</Template>
  <TotalTime>123</TotalTime>
  <Words>447</Words>
  <Application>Microsoft Office PowerPoint</Application>
  <PresentationFormat>Широкоэкранный</PresentationFormat>
  <Paragraphs>52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7" baseType="lpstr">
      <vt:lpstr>Arial</vt:lpstr>
      <vt:lpstr>Calibri</vt:lpstr>
      <vt:lpstr>La mente</vt:lpstr>
      <vt:lpstr>SHARQ UYG’ONISH DAVRIDA(1- RENESSANS) TA’LIM-TARBIYA VA PEDAGOGIK FIKRLAR</vt:lpstr>
      <vt:lpstr>1) Sharq Uyg`onish davrida pedagogik fikrlarning rivojlanish  </vt:lpstr>
      <vt:lpstr>Презентация PowerPoint</vt:lpstr>
      <vt:lpstr>  2) Muhammad ibn Muso Al-Xorazmiyning ilmiy merosi va uning didaktik qarashlari </vt:lpstr>
      <vt:lpstr>Презентация PowerPoint</vt:lpstr>
      <vt:lpstr>Презентация PowerPoint</vt:lpstr>
      <vt:lpstr> 3) Abu Nasr-Farobiy ta’lim va tarbiya xaqidagi  pedagogik fikrlari </vt:lpstr>
      <vt:lpstr>Презентация PowerPoint</vt:lpstr>
      <vt:lpstr>Презентация PowerPoint</vt:lpstr>
      <vt:lpstr> 4) Abu Ali Ibn Sinoning  bolani tarbiyalash va o‘qitish haqidagi pedagogik – psixologik qarashlari  </vt:lpstr>
      <vt:lpstr>Презентация PowerPoint</vt:lpstr>
      <vt:lpstr>Презентация PowerPoint</vt:lpstr>
      <vt:lpstr>Презентация PowerPoint</vt:lpstr>
      <vt:lpstr>XULOSA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7777</dc:creator>
  <cp:lastModifiedBy>7777</cp:lastModifiedBy>
  <cp:revision>14</cp:revision>
  <dcterms:created xsi:type="dcterms:W3CDTF">2024-11-30T17:31:34Z</dcterms:created>
  <dcterms:modified xsi:type="dcterms:W3CDTF">2024-11-30T19:46:44Z</dcterms:modified>
</cp:coreProperties>
</file>