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TAN Meringue" charset="1" panose="00000000000000000000"/>
      <p:regular r:id="rId15"/>
    </p:embeddedFont>
    <p:embeddedFont>
      <p:font typeface="Cloud Condensed" charset="1" panose="00000000000000000000"/>
      <p:regular r:id="rId16"/>
    </p:embeddedFont>
    <p:embeddedFont>
      <p:font typeface="Open Sans" charset="1" panose="020B0606030504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2" Target="../media/image1.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8.pn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8.png" Type="http://schemas.openxmlformats.org/officeDocument/2006/relationships/image"/><Relationship Id="rId5"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9.png" Type="http://schemas.openxmlformats.org/officeDocument/2006/relationships/image"/><Relationship Id="rId6" Target="../media/image18.png" Type="http://schemas.openxmlformats.org/officeDocument/2006/relationships/image"/><Relationship Id="rId7" Target="../media/image17.png" Type="http://schemas.openxmlformats.org/officeDocument/2006/relationships/image"/><Relationship Id="rId8"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123380">
            <a:off x="14900829" y="5447419"/>
            <a:ext cx="4260163" cy="6491677"/>
          </a:xfrm>
          <a:custGeom>
            <a:avLst/>
            <a:gdLst/>
            <a:ahLst/>
            <a:cxnLst/>
            <a:rect r="r" b="b" t="t" l="l"/>
            <a:pathLst>
              <a:path h="6491677" w="4260163">
                <a:moveTo>
                  <a:pt x="4260162" y="0"/>
                </a:moveTo>
                <a:lnTo>
                  <a:pt x="0" y="0"/>
                </a:lnTo>
                <a:lnTo>
                  <a:pt x="0" y="6491677"/>
                </a:lnTo>
                <a:lnTo>
                  <a:pt x="4260162" y="6491677"/>
                </a:lnTo>
                <a:lnTo>
                  <a:pt x="4260162" y="0"/>
                </a:lnTo>
                <a:close/>
              </a:path>
            </a:pathLst>
          </a:custGeom>
          <a:blipFill>
            <a:blip r:embed="rId3"/>
            <a:stretch>
              <a:fillRect l="0" t="0" r="0" b="0"/>
            </a:stretch>
          </a:blipFill>
        </p:spPr>
      </p:sp>
      <p:sp>
        <p:nvSpPr>
          <p:cNvPr name="Freeform 4" id="4"/>
          <p:cNvSpPr/>
          <p:nvPr/>
        </p:nvSpPr>
        <p:spPr>
          <a:xfrm flipH="false" flipV="false" rot="-3294344">
            <a:off x="15058286" y="7262264"/>
            <a:ext cx="2236380" cy="5590951"/>
          </a:xfrm>
          <a:custGeom>
            <a:avLst/>
            <a:gdLst/>
            <a:ahLst/>
            <a:cxnLst/>
            <a:rect r="r" b="b" t="t" l="l"/>
            <a:pathLst>
              <a:path h="5590951" w="2236380">
                <a:moveTo>
                  <a:pt x="0" y="0"/>
                </a:moveTo>
                <a:lnTo>
                  <a:pt x="2236380" y="0"/>
                </a:lnTo>
                <a:lnTo>
                  <a:pt x="2236380" y="5590951"/>
                </a:lnTo>
                <a:lnTo>
                  <a:pt x="0" y="5590951"/>
                </a:lnTo>
                <a:lnTo>
                  <a:pt x="0" y="0"/>
                </a:lnTo>
                <a:close/>
              </a:path>
            </a:pathLst>
          </a:custGeom>
          <a:blipFill>
            <a:blip r:embed="rId4"/>
            <a:stretch>
              <a:fillRect l="0" t="0" r="0" b="0"/>
            </a:stretch>
          </a:blipFill>
        </p:spPr>
      </p:sp>
      <p:sp>
        <p:nvSpPr>
          <p:cNvPr name="Freeform 5" id="5"/>
          <p:cNvSpPr/>
          <p:nvPr/>
        </p:nvSpPr>
        <p:spPr>
          <a:xfrm flipH="false" flipV="false" rot="7962042">
            <a:off x="-1615455" y="-2988454"/>
            <a:ext cx="2770457" cy="6883122"/>
          </a:xfrm>
          <a:custGeom>
            <a:avLst/>
            <a:gdLst/>
            <a:ahLst/>
            <a:cxnLst/>
            <a:rect r="r" b="b" t="t" l="l"/>
            <a:pathLst>
              <a:path h="6883122" w="2770457">
                <a:moveTo>
                  <a:pt x="0" y="0"/>
                </a:moveTo>
                <a:lnTo>
                  <a:pt x="2770457" y="0"/>
                </a:lnTo>
                <a:lnTo>
                  <a:pt x="2770457" y="6883122"/>
                </a:lnTo>
                <a:lnTo>
                  <a:pt x="0" y="6883122"/>
                </a:lnTo>
                <a:lnTo>
                  <a:pt x="0" y="0"/>
                </a:lnTo>
                <a:close/>
              </a:path>
            </a:pathLst>
          </a:custGeom>
          <a:blipFill>
            <a:blip r:embed="rId5"/>
            <a:stretch>
              <a:fillRect l="0" t="0" r="0" b="0"/>
            </a:stretch>
          </a:blipFill>
        </p:spPr>
      </p:sp>
      <p:sp>
        <p:nvSpPr>
          <p:cNvPr name="Freeform 6" id="6"/>
          <p:cNvSpPr/>
          <p:nvPr/>
        </p:nvSpPr>
        <p:spPr>
          <a:xfrm flipH="false" flipV="false" rot="9173085">
            <a:off x="547951" y="-674957"/>
            <a:ext cx="1548268" cy="2256129"/>
          </a:xfrm>
          <a:custGeom>
            <a:avLst/>
            <a:gdLst/>
            <a:ahLst/>
            <a:cxnLst/>
            <a:rect r="r" b="b" t="t" l="l"/>
            <a:pathLst>
              <a:path h="2256129" w="1548268">
                <a:moveTo>
                  <a:pt x="0" y="0"/>
                </a:moveTo>
                <a:lnTo>
                  <a:pt x="1548268" y="0"/>
                </a:lnTo>
                <a:lnTo>
                  <a:pt x="1548268" y="2256128"/>
                </a:lnTo>
                <a:lnTo>
                  <a:pt x="0" y="2256128"/>
                </a:lnTo>
                <a:lnTo>
                  <a:pt x="0" y="0"/>
                </a:lnTo>
                <a:close/>
              </a:path>
            </a:pathLst>
          </a:custGeom>
          <a:blipFill>
            <a:blip r:embed="rId6"/>
            <a:stretch>
              <a:fillRect l="0" t="0" r="0" b="0"/>
            </a:stretch>
          </a:blipFill>
        </p:spPr>
      </p:sp>
      <p:sp>
        <p:nvSpPr>
          <p:cNvPr name="Freeform 7" id="7"/>
          <p:cNvSpPr/>
          <p:nvPr/>
        </p:nvSpPr>
        <p:spPr>
          <a:xfrm flipH="true" flipV="false" rot="9529906">
            <a:off x="1852022" y="-1133107"/>
            <a:ext cx="1270293" cy="3172429"/>
          </a:xfrm>
          <a:custGeom>
            <a:avLst/>
            <a:gdLst/>
            <a:ahLst/>
            <a:cxnLst/>
            <a:rect r="r" b="b" t="t" l="l"/>
            <a:pathLst>
              <a:path h="3172429" w="1270293">
                <a:moveTo>
                  <a:pt x="1270294" y="0"/>
                </a:moveTo>
                <a:lnTo>
                  <a:pt x="0" y="0"/>
                </a:lnTo>
                <a:lnTo>
                  <a:pt x="0" y="3172428"/>
                </a:lnTo>
                <a:lnTo>
                  <a:pt x="1270294" y="3172428"/>
                </a:lnTo>
                <a:lnTo>
                  <a:pt x="1270294" y="0"/>
                </a:lnTo>
                <a:close/>
              </a:path>
            </a:pathLst>
          </a:custGeom>
          <a:blipFill>
            <a:blip r:embed="rId7"/>
            <a:stretch>
              <a:fillRect l="0" t="0" r="0" b="0"/>
            </a:stretch>
          </a:blipFill>
        </p:spPr>
      </p:sp>
      <p:sp>
        <p:nvSpPr>
          <p:cNvPr name="Freeform 8" id="8"/>
          <p:cNvSpPr/>
          <p:nvPr/>
        </p:nvSpPr>
        <p:spPr>
          <a:xfrm flipH="false" flipV="false" rot="5490619">
            <a:off x="312608" y="3021072"/>
            <a:ext cx="554273" cy="1007769"/>
          </a:xfrm>
          <a:custGeom>
            <a:avLst/>
            <a:gdLst/>
            <a:ahLst/>
            <a:cxnLst/>
            <a:rect r="r" b="b" t="t" l="l"/>
            <a:pathLst>
              <a:path h="1007769" w="554273">
                <a:moveTo>
                  <a:pt x="0" y="0"/>
                </a:moveTo>
                <a:lnTo>
                  <a:pt x="554274" y="0"/>
                </a:lnTo>
                <a:lnTo>
                  <a:pt x="554274" y="1007769"/>
                </a:lnTo>
                <a:lnTo>
                  <a:pt x="0" y="1007769"/>
                </a:lnTo>
                <a:lnTo>
                  <a:pt x="0" y="0"/>
                </a:lnTo>
                <a:close/>
              </a:path>
            </a:pathLst>
          </a:custGeom>
          <a:blipFill>
            <a:blip r:embed="rId8"/>
            <a:stretch>
              <a:fillRect l="0" t="0" r="0" b="0"/>
            </a:stretch>
          </a:blipFill>
        </p:spPr>
      </p:sp>
      <p:sp>
        <p:nvSpPr>
          <p:cNvPr name="Freeform 9" id="9"/>
          <p:cNvSpPr/>
          <p:nvPr/>
        </p:nvSpPr>
        <p:spPr>
          <a:xfrm flipH="false" flipV="false" rot="-1853187">
            <a:off x="1936021" y="3559256"/>
            <a:ext cx="383936" cy="906043"/>
          </a:xfrm>
          <a:custGeom>
            <a:avLst/>
            <a:gdLst/>
            <a:ahLst/>
            <a:cxnLst/>
            <a:rect r="r" b="b" t="t" l="l"/>
            <a:pathLst>
              <a:path h="906043" w="383936">
                <a:moveTo>
                  <a:pt x="0" y="0"/>
                </a:moveTo>
                <a:lnTo>
                  <a:pt x="383936" y="0"/>
                </a:lnTo>
                <a:lnTo>
                  <a:pt x="383936" y="906043"/>
                </a:lnTo>
                <a:lnTo>
                  <a:pt x="0" y="906043"/>
                </a:lnTo>
                <a:lnTo>
                  <a:pt x="0" y="0"/>
                </a:lnTo>
                <a:close/>
              </a:path>
            </a:pathLst>
          </a:custGeom>
          <a:blipFill>
            <a:blip r:embed="rId9"/>
            <a:stretch>
              <a:fillRect l="0" t="0" r="0" b="0"/>
            </a:stretch>
          </a:blipFill>
        </p:spPr>
      </p:sp>
      <p:sp>
        <p:nvSpPr>
          <p:cNvPr name="Freeform 10" id="10"/>
          <p:cNvSpPr/>
          <p:nvPr/>
        </p:nvSpPr>
        <p:spPr>
          <a:xfrm flipH="false" flipV="false" rot="-1141099">
            <a:off x="16227382" y="7564634"/>
            <a:ext cx="1268138" cy="4354122"/>
          </a:xfrm>
          <a:custGeom>
            <a:avLst/>
            <a:gdLst/>
            <a:ahLst/>
            <a:cxnLst/>
            <a:rect r="r" b="b" t="t" l="l"/>
            <a:pathLst>
              <a:path h="4354122" w="1268138">
                <a:moveTo>
                  <a:pt x="0" y="0"/>
                </a:moveTo>
                <a:lnTo>
                  <a:pt x="1268138" y="0"/>
                </a:lnTo>
                <a:lnTo>
                  <a:pt x="1268138" y="4354122"/>
                </a:lnTo>
                <a:lnTo>
                  <a:pt x="0" y="4354122"/>
                </a:lnTo>
                <a:lnTo>
                  <a:pt x="0" y="0"/>
                </a:lnTo>
                <a:close/>
              </a:path>
            </a:pathLst>
          </a:custGeom>
          <a:blipFill>
            <a:blip r:embed="rId10"/>
            <a:stretch>
              <a:fillRect l="0" t="0" r="0" b="0"/>
            </a:stretch>
          </a:blipFill>
        </p:spPr>
      </p:sp>
      <p:sp>
        <p:nvSpPr>
          <p:cNvPr name="Freeform 11" id="11"/>
          <p:cNvSpPr/>
          <p:nvPr/>
        </p:nvSpPr>
        <p:spPr>
          <a:xfrm flipH="false" flipV="false" rot="0">
            <a:off x="-230227" y="8313410"/>
            <a:ext cx="964079" cy="2433006"/>
          </a:xfrm>
          <a:custGeom>
            <a:avLst/>
            <a:gdLst/>
            <a:ahLst/>
            <a:cxnLst/>
            <a:rect r="r" b="b" t="t" l="l"/>
            <a:pathLst>
              <a:path h="2433006" w="964079">
                <a:moveTo>
                  <a:pt x="0" y="0"/>
                </a:moveTo>
                <a:lnTo>
                  <a:pt x="964079" y="0"/>
                </a:lnTo>
                <a:lnTo>
                  <a:pt x="964079" y="2433007"/>
                </a:lnTo>
                <a:lnTo>
                  <a:pt x="0" y="2433007"/>
                </a:lnTo>
                <a:lnTo>
                  <a:pt x="0" y="0"/>
                </a:lnTo>
                <a:close/>
              </a:path>
            </a:pathLst>
          </a:custGeom>
          <a:blipFill>
            <a:blip r:embed="rId11"/>
            <a:stretch>
              <a:fillRect l="0" t="0" r="0" b="0"/>
            </a:stretch>
          </a:blipFill>
        </p:spPr>
      </p:sp>
      <p:sp>
        <p:nvSpPr>
          <p:cNvPr name="Freeform 12" id="12"/>
          <p:cNvSpPr/>
          <p:nvPr/>
        </p:nvSpPr>
        <p:spPr>
          <a:xfrm flipH="false" flipV="false" rot="954738">
            <a:off x="-36762" y="8612782"/>
            <a:ext cx="1541228" cy="3829139"/>
          </a:xfrm>
          <a:custGeom>
            <a:avLst/>
            <a:gdLst/>
            <a:ahLst/>
            <a:cxnLst/>
            <a:rect r="r" b="b" t="t" l="l"/>
            <a:pathLst>
              <a:path h="3829139" w="1541228">
                <a:moveTo>
                  <a:pt x="0" y="0"/>
                </a:moveTo>
                <a:lnTo>
                  <a:pt x="1541228" y="0"/>
                </a:lnTo>
                <a:lnTo>
                  <a:pt x="1541228" y="3829139"/>
                </a:lnTo>
                <a:lnTo>
                  <a:pt x="0" y="3829139"/>
                </a:lnTo>
                <a:lnTo>
                  <a:pt x="0" y="0"/>
                </a:lnTo>
                <a:close/>
              </a:path>
            </a:pathLst>
          </a:custGeom>
          <a:blipFill>
            <a:blip r:embed="rId5"/>
            <a:stretch>
              <a:fillRect l="0" t="0" r="0" b="0"/>
            </a:stretch>
          </a:blipFill>
        </p:spPr>
      </p:sp>
      <p:sp>
        <p:nvSpPr>
          <p:cNvPr name="Freeform 13" id="13"/>
          <p:cNvSpPr/>
          <p:nvPr/>
        </p:nvSpPr>
        <p:spPr>
          <a:xfrm flipH="false" flipV="false" rot="-9527996">
            <a:off x="16747399" y="-663098"/>
            <a:ext cx="1548268" cy="2256129"/>
          </a:xfrm>
          <a:custGeom>
            <a:avLst/>
            <a:gdLst/>
            <a:ahLst/>
            <a:cxnLst/>
            <a:rect r="r" b="b" t="t" l="l"/>
            <a:pathLst>
              <a:path h="2256129" w="1548268">
                <a:moveTo>
                  <a:pt x="0" y="0"/>
                </a:moveTo>
                <a:lnTo>
                  <a:pt x="1548269" y="0"/>
                </a:lnTo>
                <a:lnTo>
                  <a:pt x="1548269" y="2256129"/>
                </a:lnTo>
                <a:lnTo>
                  <a:pt x="0" y="2256129"/>
                </a:lnTo>
                <a:lnTo>
                  <a:pt x="0" y="0"/>
                </a:lnTo>
                <a:close/>
              </a:path>
            </a:pathLst>
          </a:custGeom>
          <a:blipFill>
            <a:blip r:embed="rId6"/>
            <a:stretch>
              <a:fillRect l="0" t="0" r="0" b="0"/>
            </a:stretch>
          </a:blipFill>
        </p:spPr>
      </p:sp>
      <p:sp>
        <p:nvSpPr>
          <p:cNvPr name="Freeform 14" id="14"/>
          <p:cNvSpPr/>
          <p:nvPr/>
        </p:nvSpPr>
        <p:spPr>
          <a:xfrm flipH="true" flipV="false" rot="-6732337">
            <a:off x="15749704" y="1149887"/>
            <a:ext cx="384789" cy="699616"/>
          </a:xfrm>
          <a:custGeom>
            <a:avLst/>
            <a:gdLst/>
            <a:ahLst/>
            <a:cxnLst/>
            <a:rect r="r" b="b" t="t" l="l"/>
            <a:pathLst>
              <a:path h="699616" w="384789">
                <a:moveTo>
                  <a:pt x="384789" y="0"/>
                </a:moveTo>
                <a:lnTo>
                  <a:pt x="0" y="0"/>
                </a:lnTo>
                <a:lnTo>
                  <a:pt x="0" y="699616"/>
                </a:lnTo>
                <a:lnTo>
                  <a:pt x="384789" y="699616"/>
                </a:lnTo>
                <a:lnTo>
                  <a:pt x="384789" y="0"/>
                </a:lnTo>
                <a:close/>
              </a:path>
            </a:pathLst>
          </a:custGeom>
          <a:blipFill>
            <a:blip r:embed="rId8"/>
            <a:stretch>
              <a:fillRect l="0" t="0" r="0" b="0"/>
            </a:stretch>
          </a:blipFill>
        </p:spPr>
      </p:sp>
      <p:sp>
        <p:nvSpPr>
          <p:cNvPr name="Freeform 15" id="15"/>
          <p:cNvSpPr/>
          <p:nvPr/>
        </p:nvSpPr>
        <p:spPr>
          <a:xfrm flipH="true" flipV="false" rot="2158146">
            <a:off x="16266961" y="2628013"/>
            <a:ext cx="249784" cy="589462"/>
          </a:xfrm>
          <a:custGeom>
            <a:avLst/>
            <a:gdLst/>
            <a:ahLst/>
            <a:cxnLst/>
            <a:rect r="r" b="b" t="t" l="l"/>
            <a:pathLst>
              <a:path h="589462" w="249784">
                <a:moveTo>
                  <a:pt x="249785" y="0"/>
                </a:moveTo>
                <a:lnTo>
                  <a:pt x="0" y="0"/>
                </a:lnTo>
                <a:lnTo>
                  <a:pt x="0" y="589462"/>
                </a:lnTo>
                <a:lnTo>
                  <a:pt x="249785" y="589462"/>
                </a:lnTo>
                <a:lnTo>
                  <a:pt x="249785" y="0"/>
                </a:lnTo>
                <a:close/>
              </a:path>
            </a:pathLst>
          </a:custGeom>
          <a:blipFill>
            <a:blip r:embed="rId9"/>
            <a:stretch>
              <a:fillRect l="0" t="0" r="0" b="0"/>
            </a:stretch>
          </a:blipFill>
        </p:spPr>
      </p:sp>
      <p:sp>
        <p:nvSpPr>
          <p:cNvPr name="Freeform 16" id="16"/>
          <p:cNvSpPr/>
          <p:nvPr/>
        </p:nvSpPr>
        <p:spPr>
          <a:xfrm flipH="true" flipV="true" rot="0">
            <a:off x="13904222" y="4703867"/>
            <a:ext cx="1613035" cy="1338421"/>
          </a:xfrm>
          <a:custGeom>
            <a:avLst/>
            <a:gdLst/>
            <a:ahLst/>
            <a:cxnLst/>
            <a:rect r="r" b="b" t="t" l="l"/>
            <a:pathLst>
              <a:path h="1338421" w="1613035">
                <a:moveTo>
                  <a:pt x="1613036" y="1338421"/>
                </a:moveTo>
                <a:lnTo>
                  <a:pt x="0" y="1338421"/>
                </a:lnTo>
                <a:lnTo>
                  <a:pt x="0" y="0"/>
                </a:lnTo>
                <a:lnTo>
                  <a:pt x="1613036" y="0"/>
                </a:lnTo>
                <a:lnTo>
                  <a:pt x="1613036" y="1338421"/>
                </a:lnTo>
                <a:close/>
              </a:path>
            </a:pathLst>
          </a:custGeom>
          <a:blipFill>
            <a:blip r:embed="rId12">
              <a:extLst>
                <a:ext uri="{96DAC541-7B7A-43D3-8B79-37D633B846F1}">
                  <asvg:svgBlip xmlns:asvg="http://schemas.microsoft.com/office/drawing/2016/SVG/main" r:embed="rId13"/>
                </a:ext>
              </a:extLst>
            </a:blip>
            <a:stretch>
              <a:fillRect l="0" t="0" r="-144305" b="-33966"/>
            </a:stretch>
          </a:blipFill>
        </p:spPr>
      </p:sp>
      <p:sp>
        <p:nvSpPr>
          <p:cNvPr name="Freeform 17" id="17"/>
          <p:cNvSpPr/>
          <p:nvPr/>
        </p:nvSpPr>
        <p:spPr>
          <a:xfrm flipH="false" flipV="false" rot="0">
            <a:off x="2770742" y="3830389"/>
            <a:ext cx="1613035" cy="1338421"/>
          </a:xfrm>
          <a:custGeom>
            <a:avLst/>
            <a:gdLst/>
            <a:ahLst/>
            <a:cxnLst/>
            <a:rect r="r" b="b" t="t" l="l"/>
            <a:pathLst>
              <a:path h="1338421" w="1613035">
                <a:moveTo>
                  <a:pt x="0" y="0"/>
                </a:moveTo>
                <a:lnTo>
                  <a:pt x="1613036" y="0"/>
                </a:lnTo>
                <a:lnTo>
                  <a:pt x="1613036" y="1338420"/>
                </a:lnTo>
                <a:lnTo>
                  <a:pt x="0" y="1338420"/>
                </a:lnTo>
                <a:lnTo>
                  <a:pt x="0" y="0"/>
                </a:lnTo>
                <a:close/>
              </a:path>
            </a:pathLst>
          </a:custGeom>
          <a:blipFill>
            <a:blip r:embed="rId12">
              <a:extLst>
                <a:ext uri="{96DAC541-7B7A-43D3-8B79-37D633B846F1}">
                  <asvg:svgBlip xmlns:asvg="http://schemas.microsoft.com/office/drawing/2016/SVG/main" r:embed="rId13"/>
                </a:ext>
              </a:extLst>
            </a:blip>
            <a:stretch>
              <a:fillRect l="0" t="0" r="-144305" b="-33966"/>
            </a:stretch>
          </a:blipFill>
        </p:spPr>
      </p:sp>
      <p:sp>
        <p:nvSpPr>
          <p:cNvPr name="TextBox 18" id="18"/>
          <p:cNvSpPr txBox="true"/>
          <p:nvPr/>
        </p:nvSpPr>
        <p:spPr>
          <a:xfrm rot="0">
            <a:off x="2770742" y="4095598"/>
            <a:ext cx="12746516" cy="3072131"/>
          </a:xfrm>
          <a:prstGeom prst="rect">
            <a:avLst/>
          </a:prstGeom>
        </p:spPr>
        <p:txBody>
          <a:bodyPr anchor="t" rtlCol="false" tIns="0" lIns="0" bIns="0" rIns="0">
            <a:spAutoFit/>
          </a:bodyPr>
          <a:lstStyle/>
          <a:p>
            <a:pPr algn="ctr">
              <a:lnSpc>
                <a:spcPts val="12319"/>
              </a:lnSpc>
            </a:pPr>
            <a:r>
              <a:rPr lang="en-US" sz="8799" spc="351">
                <a:solidFill>
                  <a:srgbClr val="677EA4"/>
                </a:solidFill>
                <a:latin typeface="TAN Meringue"/>
                <a:ea typeface="TAN Meringue"/>
                <a:cs typeface="TAN Meringue"/>
                <a:sym typeface="TAN Meringue"/>
              </a:rPr>
              <a:t>Oilada tarbiya asoslari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865808">
            <a:off x="17156354" y="7803266"/>
            <a:ext cx="1345069" cy="3362672"/>
          </a:xfrm>
          <a:custGeom>
            <a:avLst/>
            <a:gdLst/>
            <a:ahLst/>
            <a:cxnLst/>
            <a:rect r="r" b="b" t="t" l="l"/>
            <a:pathLst>
              <a:path h="3362672" w="1345069">
                <a:moveTo>
                  <a:pt x="1345069" y="0"/>
                </a:moveTo>
                <a:lnTo>
                  <a:pt x="0" y="0"/>
                </a:lnTo>
                <a:lnTo>
                  <a:pt x="0" y="3362672"/>
                </a:lnTo>
                <a:lnTo>
                  <a:pt x="1345069" y="3362672"/>
                </a:lnTo>
                <a:lnTo>
                  <a:pt x="1345069" y="0"/>
                </a:lnTo>
                <a:close/>
              </a:path>
            </a:pathLst>
          </a:custGeom>
          <a:blipFill>
            <a:blip r:embed="rId3"/>
            <a:stretch>
              <a:fillRect l="0" t="0" r="0" b="0"/>
            </a:stretch>
          </a:blipFill>
        </p:spPr>
      </p:sp>
      <p:sp>
        <p:nvSpPr>
          <p:cNvPr name="Freeform 4" id="4"/>
          <p:cNvSpPr/>
          <p:nvPr/>
        </p:nvSpPr>
        <p:spPr>
          <a:xfrm flipH="false" flipV="false" rot="7962042">
            <a:off x="-1615455" y="-2988454"/>
            <a:ext cx="2770457" cy="6883122"/>
          </a:xfrm>
          <a:custGeom>
            <a:avLst/>
            <a:gdLst/>
            <a:ahLst/>
            <a:cxnLst/>
            <a:rect r="r" b="b" t="t" l="l"/>
            <a:pathLst>
              <a:path h="6883122" w="2770457">
                <a:moveTo>
                  <a:pt x="0" y="0"/>
                </a:moveTo>
                <a:lnTo>
                  <a:pt x="2770457" y="0"/>
                </a:lnTo>
                <a:lnTo>
                  <a:pt x="2770457" y="6883122"/>
                </a:lnTo>
                <a:lnTo>
                  <a:pt x="0" y="6883122"/>
                </a:lnTo>
                <a:lnTo>
                  <a:pt x="0" y="0"/>
                </a:lnTo>
                <a:close/>
              </a:path>
            </a:pathLst>
          </a:custGeom>
          <a:blipFill>
            <a:blip r:embed="rId4"/>
            <a:stretch>
              <a:fillRect l="0" t="0" r="0" b="0"/>
            </a:stretch>
          </a:blipFill>
        </p:spPr>
      </p:sp>
      <p:sp>
        <p:nvSpPr>
          <p:cNvPr name="Freeform 5" id="5"/>
          <p:cNvSpPr/>
          <p:nvPr/>
        </p:nvSpPr>
        <p:spPr>
          <a:xfrm flipH="false" flipV="false" rot="9173085">
            <a:off x="547951" y="-674957"/>
            <a:ext cx="1548268" cy="2256129"/>
          </a:xfrm>
          <a:custGeom>
            <a:avLst/>
            <a:gdLst/>
            <a:ahLst/>
            <a:cxnLst/>
            <a:rect r="r" b="b" t="t" l="l"/>
            <a:pathLst>
              <a:path h="2256129" w="1548268">
                <a:moveTo>
                  <a:pt x="0" y="0"/>
                </a:moveTo>
                <a:lnTo>
                  <a:pt x="1548268" y="0"/>
                </a:lnTo>
                <a:lnTo>
                  <a:pt x="1548268" y="2256128"/>
                </a:lnTo>
                <a:lnTo>
                  <a:pt x="0" y="2256128"/>
                </a:lnTo>
                <a:lnTo>
                  <a:pt x="0" y="0"/>
                </a:lnTo>
                <a:close/>
              </a:path>
            </a:pathLst>
          </a:custGeom>
          <a:blipFill>
            <a:blip r:embed="rId5"/>
            <a:stretch>
              <a:fillRect l="0" t="0" r="0" b="0"/>
            </a:stretch>
          </a:blipFill>
        </p:spPr>
      </p:sp>
      <p:sp>
        <p:nvSpPr>
          <p:cNvPr name="Freeform 6" id="6"/>
          <p:cNvSpPr/>
          <p:nvPr/>
        </p:nvSpPr>
        <p:spPr>
          <a:xfrm flipH="true" flipV="false" rot="9529906">
            <a:off x="1852022" y="-1133107"/>
            <a:ext cx="1270293" cy="3172429"/>
          </a:xfrm>
          <a:custGeom>
            <a:avLst/>
            <a:gdLst/>
            <a:ahLst/>
            <a:cxnLst/>
            <a:rect r="r" b="b" t="t" l="l"/>
            <a:pathLst>
              <a:path h="3172429" w="1270293">
                <a:moveTo>
                  <a:pt x="1270294" y="0"/>
                </a:moveTo>
                <a:lnTo>
                  <a:pt x="0" y="0"/>
                </a:lnTo>
                <a:lnTo>
                  <a:pt x="0" y="3172428"/>
                </a:lnTo>
                <a:lnTo>
                  <a:pt x="1270294" y="3172428"/>
                </a:lnTo>
                <a:lnTo>
                  <a:pt x="1270294" y="0"/>
                </a:lnTo>
                <a:close/>
              </a:path>
            </a:pathLst>
          </a:custGeom>
          <a:blipFill>
            <a:blip r:embed="rId6"/>
            <a:stretch>
              <a:fillRect l="0" t="0" r="0" b="0"/>
            </a:stretch>
          </a:blipFill>
        </p:spPr>
      </p:sp>
      <p:sp>
        <p:nvSpPr>
          <p:cNvPr name="Freeform 7" id="7"/>
          <p:cNvSpPr/>
          <p:nvPr/>
        </p:nvSpPr>
        <p:spPr>
          <a:xfrm flipH="false" flipV="false" rot="5490619">
            <a:off x="312608" y="3021072"/>
            <a:ext cx="554273" cy="1007769"/>
          </a:xfrm>
          <a:custGeom>
            <a:avLst/>
            <a:gdLst/>
            <a:ahLst/>
            <a:cxnLst/>
            <a:rect r="r" b="b" t="t" l="l"/>
            <a:pathLst>
              <a:path h="1007769" w="554273">
                <a:moveTo>
                  <a:pt x="0" y="0"/>
                </a:moveTo>
                <a:lnTo>
                  <a:pt x="554274" y="0"/>
                </a:lnTo>
                <a:lnTo>
                  <a:pt x="554274" y="1007769"/>
                </a:lnTo>
                <a:lnTo>
                  <a:pt x="0" y="1007769"/>
                </a:lnTo>
                <a:lnTo>
                  <a:pt x="0" y="0"/>
                </a:lnTo>
                <a:close/>
              </a:path>
            </a:pathLst>
          </a:custGeom>
          <a:blipFill>
            <a:blip r:embed="rId7"/>
            <a:stretch>
              <a:fillRect l="0" t="0" r="0" b="0"/>
            </a:stretch>
          </a:blipFill>
        </p:spPr>
      </p:sp>
      <p:sp>
        <p:nvSpPr>
          <p:cNvPr name="Freeform 8" id="8"/>
          <p:cNvSpPr/>
          <p:nvPr/>
        </p:nvSpPr>
        <p:spPr>
          <a:xfrm flipH="false" flipV="false" rot="-1853187">
            <a:off x="1936021" y="3559256"/>
            <a:ext cx="383936" cy="906043"/>
          </a:xfrm>
          <a:custGeom>
            <a:avLst/>
            <a:gdLst/>
            <a:ahLst/>
            <a:cxnLst/>
            <a:rect r="r" b="b" t="t" l="l"/>
            <a:pathLst>
              <a:path h="906043" w="383936">
                <a:moveTo>
                  <a:pt x="0" y="0"/>
                </a:moveTo>
                <a:lnTo>
                  <a:pt x="383936" y="0"/>
                </a:lnTo>
                <a:lnTo>
                  <a:pt x="383936" y="906043"/>
                </a:lnTo>
                <a:lnTo>
                  <a:pt x="0" y="906043"/>
                </a:lnTo>
                <a:lnTo>
                  <a:pt x="0" y="0"/>
                </a:lnTo>
                <a:close/>
              </a:path>
            </a:pathLst>
          </a:custGeom>
          <a:blipFill>
            <a:blip r:embed="rId8"/>
            <a:stretch>
              <a:fillRect l="0" t="0" r="0" b="0"/>
            </a:stretch>
          </a:blipFill>
        </p:spPr>
      </p:sp>
      <p:sp>
        <p:nvSpPr>
          <p:cNvPr name="Freeform 9" id="9"/>
          <p:cNvSpPr/>
          <p:nvPr/>
        </p:nvSpPr>
        <p:spPr>
          <a:xfrm flipH="false" flipV="false" rot="-1483350">
            <a:off x="16864815" y="9271523"/>
            <a:ext cx="981531" cy="1430282"/>
          </a:xfrm>
          <a:custGeom>
            <a:avLst/>
            <a:gdLst/>
            <a:ahLst/>
            <a:cxnLst/>
            <a:rect r="r" b="b" t="t" l="l"/>
            <a:pathLst>
              <a:path h="1430282" w="981531">
                <a:moveTo>
                  <a:pt x="0" y="0"/>
                </a:moveTo>
                <a:lnTo>
                  <a:pt x="981531" y="0"/>
                </a:lnTo>
                <a:lnTo>
                  <a:pt x="981531" y="1430282"/>
                </a:lnTo>
                <a:lnTo>
                  <a:pt x="0" y="1430282"/>
                </a:lnTo>
                <a:lnTo>
                  <a:pt x="0" y="0"/>
                </a:lnTo>
                <a:close/>
              </a:path>
            </a:pathLst>
          </a:custGeom>
          <a:blipFill>
            <a:blip r:embed="rId5"/>
            <a:stretch>
              <a:fillRect l="0" t="0" r="0" b="0"/>
            </a:stretch>
          </a:blipFill>
        </p:spPr>
      </p:sp>
      <p:sp>
        <p:nvSpPr>
          <p:cNvPr name="Freeform 10" id="10"/>
          <p:cNvSpPr/>
          <p:nvPr/>
        </p:nvSpPr>
        <p:spPr>
          <a:xfrm flipH="false" flipV="false" rot="-2201762">
            <a:off x="16366599" y="8372431"/>
            <a:ext cx="1541228" cy="3829139"/>
          </a:xfrm>
          <a:custGeom>
            <a:avLst/>
            <a:gdLst/>
            <a:ahLst/>
            <a:cxnLst/>
            <a:rect r="r" b="b" t="t" l="l"/>
            <a:pathLst>
              <a:path h="3829139" w="1541228">
                <a:moveTo>
                  <a:pt x="0" y="0"/>
                </a:moveTo>
                <a:lnTo>
                  <a:pt x="1541229" y="0"/>
                </a:lnTo>
                <a:lnTo>
                  <a:pt x="1541229" y="3829138"/>
                </a:lnTo>
                <a:lnTo>
                  <a:pt x="0" y="3829138"/>
                </a:lnTo>
                <a:lnTo>
                  <a:pt x="0" y="0"/>
                </a:lnTo>
                <a:close/>
              </a:path>
            </a:pathLst>
          </a:custGeom>
          <a:blipFill>
            <a:blip r:embed="rId4"/>
            <a:stretch>
              <a:fillRect l="0" t="0" r="0" b="0"/>
            </a:stretch>
          </a:blipFill>
        </p:spPr>
      </p:sp>
      <p:sp>
        <p:nvSpPr>
          <p:cNvPr name="TextBox 11" id="11"/>
          <p:cNvSpPr txBox="true"/>
          <p:nvPr/>
        </p:nvSpPr>
        <p:spPr>
          <a:xfrm rot="0">
            <a:off x="4878225" y="3410656"/>
            <a:ext cx="8531551" cy="2914747"/>
          </a:xfrm>
          <a:prstGeom prst="rect">
            <a:avLst/>
          </a:prstGeom>
        </p:spPr>
        <p:txBody>
          <a:bodyPr anchor="t" rtlCol="false" tIns="0" lIns="0" bIns="0" rIns="0">
            <a:spAutoFit/>
          </a:bodyPr>
          <a:lstStyle/>
          <a:p>
            <a:pPr algn="ctr">
              <a:lnSpc>
                <a:spcPts val="5795"/>
              </a:lnSpc>
            </a:pPr>
            <a:r>
              <a:rPr lang="en-US" sz="4139">
                <a:solidFill>
                  <a:srgbClr val="677EA4"/>
                </a:solidFill>
                <a:latin typeface="Cloud Condensed"/>
                <a:ea typeface="Cloud Condensed"/>
                <a:cs typeface="Cloud Condensed"/>
                <a:sym typeface="Cloud Condensed"/>
              </a:rPr>
              <a:t>Reja:</a:t>
            </a:r>
          </a:p>
          <a:p>
            <a:pPr algn="ctr">
              <a:lnSpc>
                <a:spcPts val="5795"/>
              </a:lnSpc>
            </a:pPr>
            <a:r>
              <a:rPr lang="en-US" sz="4139">
                <a:solidFill>
                  <a:srgbClr val="677EA4"/>
                </a:solidFill>
                <a:latin typeface="Cloud Condensed"/>
                <a:ea typeface="Cloud Condensed"/>
                <a:cs typeface="Cloud Condensed"/>
                <a:sym typeface="Cloud Condensed"/>
              </a:rPr>
              <a:t>1.Oila haqida tushuncha</a:t>
            </a:r>
          </a:p>
          <a:p>
            <a:pPr algn="ctr">
              <a:lnSpc>
                <a:spcPts val="5795"/>
              </a:lnSpc>
            </a:pPr>
            <a:r>
              <a:rPr lang="en-US" sz="4139">
                <a:solidFill>
                  <a:srgbClr val="677EA4"/>
                </a:solidFill>
                <a:latin typeface="Cloud Condensed"/>
                <a:ea typeface="Cloud Condensed"/>
                <a:cs typeface="Cloud Condensed"/>
                <a:sym typeface="Cloud Condensed"/>
              </a:rPr>
              <a:t>2.Oilada tarbiyaning asosiy tamoyillari</a:t>
            </a:r>
          </a:p>
          <a:p>
            <a:pPr algn="ctr">
              <a:lnSpc>
                <a:spcPts val="5795"/>
              </a:lnSpc>
              <a:spcBef>
                <a:spcPct val="0"/>
              </a:spcBef>
            </a:pPr>
            <a:r>
              <a:rPr lang="en-US" sz="4139">
                <a:solidFill>
                  <a:srgbClr val="677EA4"/>
                </a:solidFill>
                <a:latin typeface="Cloud Condensed"/>
                <a:ea typeface="Cloud Condensed"/>
                <a:cs typeface="Cloud Condensed"/>
                <a:sym typeface="Cloud Condensed"/>
              </a:rPr>
              <a:t>3.Allomalarning oila haqida fikr-mulohazalari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865808">
            <a:off x="17156354" y="7803266"/>
            <a:ext cx="1345069" cy="3362672"/>
          </a:xfrm>
          <a:custGeom>
            <a:avLst/>
            <a:gdLst/>
            <a:ahLst/>
            <a:cxnLst/>
            <a:rect r="r" b="b" t="t" l="l"/>
            <a:pathLst>
              <a:path h="3362672" w="1345069">
                <a:moveTo>
                  <a:pt x="1345069" y="0"/>
                </a:moveTo>
                <a:lnTo>
                  <a:pt x="0" y="0"/>
                </a:lnTo>
                <a:lnTo>
                  <a:pt x="0" y="3362672"/>
                </a:lnTo>
                <a:lnTo>
                  <a:pt x="1345069" y="3362672"/>
                </a:lnTo>
                <a:lnTo>
                  <a:pt x="1345069" y="0"/>
                </a:lnTo>
                <a:close/>
              </a:path>
            </a:pathLst>
          </a:custGeom>
          <a:blipFill>
            <a:blip r:embed="rId3"/>
            <a:stretch>
              <a:fillRect l="0" t="0" r="0" b="0"/>
            </a:stretch>
          </a:blipFill>
        </p:spPr>
      </p:sp>
      <p:sp>
        <p:nvSpPr>
          <p:cNvPr name="Freeform 4" id="4"/>
          <p:cNvSpPr/>
          <p:nvPr/>
        </p:nvSpPr>
        <p:spPr>
          <a:xfrm flipH="false" flipV="false" rot="7962042">
            <a:off x="-1615455" y="-2988454"/>
            <a:ext cx="2770457" cy="6883122"/>
          </a:xfrm>
          <a:custGeom>
            <a:avLst/>
            <a:gdLst/>
            <a:ahLst/>
            <a:cxnLst/>
            <a:rect r="r" b="b" t="t" l="l"/>
            <a:pathLst>
              <a:path h="6883122" w="2770457">
                <a:moveTo>
                  <a:pt x="0" y="0"/>
                </a:moveTo>
                <a:lnTo>
                  <a:pt x="2770457" y="0"/>
                </a:lnTo>
                <a:lnTo>
                  <a:pt x="2770457" y="6883122"/>
                </a:lnTo>
                <a:lnTo>
                  <a:pt x="0" y="6883122"/>
                </a:lnTo>
                <a:lnTo>
                  <a:pt x="0" y="0"/>
                </a:lnTo>
                <a:close/>
              </a:path>
            </a:pathLst>
          </a:custGeom>
          <a:blipFill>
            <a:blip r:embed="rId4"/>
            <a:stretch>
              <a:fillRect l="0" t="0" r="0" b="0"/>
            </a:stretch>
          </a:blipFill>
        </p:spPr>
      </p:sp>
      <p:sp>
        <p:nvSpPr>
          <p:cNvPr name="Freeform 5" id="5"/>
          <p:cNvSpPr/>
          <p:nvPr/>
        </p:nvSpPr>
        <p:spPr>
          <a:xfrm flipH="false" flipV="false" rot="9173085">
            <a:off x="547951" y="-674957"/>
            <a:ext cx="1548268" cy="2256129"/>
          </a:xfrm>
          <a:custGeom>
            <a:avLst/>
            <a:gdLst/>
            <a:ahLst/>
            <a:cxnLst/>
            <a:rect r="r" b="b" t="t" l="l"/>
            <a:pathLst>
              <a:path h="2256129" w="1548268">
                <a:moveTo>
                  <a:pt x="0" y="0"/>
                </a:moveTo>
                <a:lnTo>
                  <a:pt x="1548268" y="0"/>
                </a:lnTo>
                <a:lnTo>
                  <a:pt x="1548268" y="2256128"/>
                </a:lnTo>
                <a:lnTo>
                  <a:pt x="0" y="2256128"/>
                </a:lnTo>
                <a:lnTo>
                  <a:pt x="0" y="0"/>
                </a:lnTo>
                <a:close/>
              </a:path>
            </a:pathLst>
          </a:custGeom>
          <a:blipFill>
            <a:blip r:embed="rId5"/>
            <a:stretch>
              <a:fillRect l="0" t="0" r="0" b="0"/>
            </a:stretch>
          </a:blipFill>
        </p:spPr>
      </p:sp>
      <p:sp>
        <p:nvSpPr>
          <p:cNvPr name="Freeform 6" id="6"/>
          <p:cNvSpPr/>
          <p:nvPr/>
        </p:nvSpPr>
        <p:spPr>
          <a:xfrm flipH="true" flipV="false" rot="9529906">
            <a:off x="1852022" y="-1133107"/>
            <a:ext cx="1270293" cy="3172429"/>
          </a:xfrm>
          <a:custGeom>
            <a:avLst/>
            <a:gdLst/>
            <a:ahLst/>
            <a:cxnLst/>
            <a:rect r="r" b="b" t="t" l="l"/>
            <a:pathLst>
              <a:path h="3172429" w="1270293">
                <a:moveTo>
                  <a:pt x="1270294" y="0"/>
                </a:moveTo>
                <a:lnTo>
                  <a:pt x="0" y="0"/>
                </a:lnTo>
                <a:lnTo>
                  <a:pt x="0" y="3172428"/>
                </a:lnTo>
                <a:lnTo>
                  <a:pt x="1270294" y="3172428"/>
                </a:lnTo>
                <a:lnTo>
                  <a:pt x="1270294" y="0"/>
                </a:lnTo>
                <a:close/>
              </a:path>
            </a:pathLst>
          </a:custGeom>
          <a:blipFill>
            <a:blip r:embed="rId6"/>
            <a:stretch>
              <a:fillRect l="0" t="0" r="0" b="0"/>
            </a:stretch>
          </a:blipFill>
        </p:spPr>
      </p:sp>
      <p:sp>
        <p:nvSpPr>
          <p:cNvPr name="Freeform 7" id="7"/>
          <p:cNvSpPr/>
          <p:nvPr/>
        </p:nvSpPr>
        <p:spPr>
          <a:xfrm flipH="false" flipV="false" rot="5490619">
            <a:off x="312608" y="3021072"/>
            <a:ext cx="554273" cy="1007769"/>
          </a:xfrm>
          <a:custGeom>
            <a:avLst/>
            <a:gdLst/>
            <a:ahLst/>
            <a:cxnLst/>
            <a:rect r="r" b="b" t="t" l="l"/>
            <a:pathLst>
              <a:path h="1007769" w="554273">
                <a:moveTo>
                  <a:pt x="0" y="0"/>
                </a:moveTo>
                <a:lnTo>
                  <a:pt x="554274" y="0"/>
                </a:lnTo>
                <a:lnTo>
                  <a:pt x="554274" y="1007769"/>
                </a:lnTo>
                <a:lnTo>
                  <a:pt x="0" y="1007769"/>
                </a:lnTo>
                <a:lnTo>
                  <a:pt x="0" y="0"/>
                </a:lnTo>
                <a:close/>
              </a:path>
            </a:pathLst>
          </a:custGeom>
          <a:blipFill>
            <a:blip r:embed="rId7"/>
            <a:stretch>
              <a:fillRect l="0" t="0" r="0" b="0"/>
            </a:stretch>
          </a:blipFill>
        </p:spPr>
      </p:sp>
      <p:sp>
        <p:nvSpPr>
          <p:cNvPr name="Freeform 8" id="8"/>
          <p:cNvSpPr/>
          <p:nvPr/>
        </p:nvSpPr>
        <p:spPr>
          <a:xfrm flipH="false" flipV="false" rot="-1853187">
            <a:off x="1936021" y="3559256"/>
            <a:ext cx="383936" cy="906043"/>
          </a:xfrm>
          <a:custGeom>
            <a:avLst/>
            <a:gdLst/>
            <a:ahLst/>
            <a:cxnLst/>
            <a:rect r="r" b="b" t="t" l="l"/>
            <a:pathLst>
              <a:path h="906043" w="383936">
                <a:moveTo>
                  <a:pt x="0" y="0"/>
                </a:moveTo>
                <a:lnTo>
                  <a:pt x="383936" y="0"/>
                </a:lnTo>
                <a:lnTo>
                  <a:pt x="383936" y="906043"/>
                </a:lnTo>
                <a:lnTo>
                  <a:pt x="0" y="906043"/>
                </a:lnTo>
                <a:lnTo>
                  <a:pt x="0" y="0"/>
                </a:lnTo>
                <a:close/>
              </a:path>
            </a:pathLst>
          </a:custGeom>
          <a:blipFill>
            <a:blip r:embed="rId8"/>
            <a:stretch>
              <a:fillRect l="0" t="0" r="0" b="0"/>
            </a:stretch>
          </a:blipFill>
        </p:spPr>
      </p:sp>
      <p:sp>
        <p:nvSpPr>
          <p:cNvPr name="Freeform 9" id="9"/>
          <p:cNvSpPr/>
          <p:nvPr/>
        </p:nvSpPr>
        <p:spPr>
          <a:xfrm flipH="false" flipV="false" rot="-1483350">
            <a:off x="16864815" y="9271523"/>
            <a:ext cx="981531" cy="1430282"/>
          </a:xfrm>
          <a:custGeom>
            <a:avLst/>
            <a:gdLst/>
            <a:ahLst/>
            <a:cxnLst/>
            <a:rect r="r" b="b" t="t" l="l"/>
            <a:pathLst>
              <a:path h="1430282" w="981531">
                <a:moveTo>
                  <a:pt x="0" y="0"/>
                </a:moveTo>
                <a:lnTo>
                  <a:pt x="981531" y="0"/>
                </a:lnTo>
                <a:lnTo>
                  <a:pt x="981531" y="1430282"/>
                </a:lnTo>
                <a:lnTo>
                  <a:pt x="0" y="1430282"/>
                </a:lnTo>
                <a:lnTo>
                  <a:pt x="0" y="0"/>
                </a:lnTo>
                <a:close/>
              </a:path>
            </a:pathLst>
          </a:custGeom>
          <a:blipFill>
            <a:blip r:embed="rId5"/>
            <a:stretch>
              <a:fillRect l="0" t="0" r="0" b="0"/>
            </a:stretch>
          </a:blipFill>
        </p:spPr>
      </p:sp>
      <p:sp>
        <p:nvSpPr>
          <p:cNvPr name="Freeform 10" id="10"/>
          <p:cNvSpPr/>
          <p:nvPr/>
        </p:nvSpPr>
        <p:spPr>
          <a:xfrm flipH="false" flipV="false" rot="-2201762">
            <a:off x="16366599" y="8372431"/>
            <a:ext cx="1541228" cy="3829139"/>
          </a:xfrm>
          <a:custGeom>
            <a:avLst/>
            <a:gdLst/>
            <a:ahLst/>
            <a:cxnLst/>
            <a:rect r="r" b="b" t="t" l="l"/>
            <a:pathLst>
              <a:path h="3829139" w="1541228">
                <a:moveTo>
                  <a:pt x="0" y="0"/>
                </a:moveTo>
                <a:lnTo>
                  <a:pt x="1541229" y="0"/>
                </a:lnTo>
                <a:lnTo>
                  <a:pt x="1541229" y="3829138"/>
                </a:lnTo>
                <a:lnTo>
                  <a:pt x="0" y="3829138"/>
                </a:lnTo>
                <a:lnTo>
                  <a:pt x="0" y="0"/>
                </a:lnTo>
                <a:close/>
              </a:path>
            </a:pathLst>
          </a:custGeom>
          <a:blipFill>
            <a:blip r:embed="rId4"/>
            <a:stretch>
              <a:fillRect l="0" t="0" r="0" b="0"/>
            </a:stretch>
          </a:blipFill>
        </p:spPr>
      </p:sp>
      <p:sp>
        <p:nvSpPr>
          <p:cNvPr name="TextBox 11" id="11"/>
          <p:cNvSpPr txBox="true"/>
          <p:nvPr/>
        </p:nvSpPr>
        <p:spPr>
          <a:xfrm rot="0">
            <a:off x="1685032" y="3611810"/>
            <a:ext cx="16144497" cy="3157261"/>
          </a:xfrm>
          <a:prstGeom prst="rect">
            <a:avLst/>
          </a:prstGeom>
        </p:spPr>
        <p:txBody>
          <a:bodyPr anchor="t" rtlCol="false" tIns="0" lIns="0" bIns="0" rIns="0">
            <a:spAutoFit/>
          </a:bodyPr>
          <a:lstStyle/>
          <a:p>
            <a:pPr algn="ctr">
              <a:lnSpc>
                <a:spcPts val="5002"/>
              </a:lnSpc>
            </a:pPr>
            <a:r>
              <a:rPr lang="en-US" sz="3573">
                <a:solidFill>
                  <a:srgbClr val="677EA4"/>
                </a:solidFill>
                <a:latin typeface="Cloud Condensed"/>
                <a:ea typeface="Cloud Condensed"/>
                <a:cs typeface="Cloud Condensed"/>
                <a:sym typeface="Cloud Condensed"/>
              </a:rPr>
              <a:t>Oila jamiyatning bir bólagi.Shunday ekan,shaxsini shakllantirish oiladan boshlanadi.</a:t>
            </a:r>
          </a:p>
          <a:p>
            <a:pPr algn="ctr">
              <a:lnSpc>
                <a:spcPts val="5002"/>
              </a:lnSpc>
            </a:pPr>
            <a:r>
              <a:rPr lang="en-US" sz="3573">
                <a:solidFill>
                  <a:srgbClr val="677EA4"/>
                </a:solidFill>
                <a:latin typeface="Cloud Condensed"/>
                <a:ea typeface="Cloud Condensed"/>
                <a:cs typeface="Cloud Condensed"/>
                <a:sym typeface="Cloud Condensed"/>
              </a:rPr>
              <a:t>Oila murakkab ijtimoiy guruh bólib,biologik, ijtimoiy,axloqiy,mafkuraviy va ruxiy munosabatlarning</a:t>
            </a:r>
          </a:p>
          <a:p>
            <a:pPr algn="ctr">
              <a:lnSpc>
                <a:spcPts val="5002"/>
              </a:lnSpc>
            </a:pPr>
            <a:r>
              <a:rPr lang="en-US" sz="3573">
                <a:solidFill>
                  <a:srgbClr val="677EA4"/>
                </a:solidFill>
                <a:latin typeface="Cloud Condensed"/>
                <a:ea typeface="Cloud Condensed"/>
                <a:cs typeface="Cloud Condensed"/>
                <a:sym typeface="Cloud Condensed"/>
              </a:rPr>
              <a:t>birlashuvi natijasida vujudga kelgan.Oila tor tushuncha emas, balki u ijtimoiy jamoadir.</a:t>
            </a:r>
          </a:p>
          <a:p>
            <a:pPr algn="ctr">
              <a:lnSpc>
                <a:spcPts val="5002"/>
              </a:lnSpc>
            </a:pPr>
            <a:r>
              <a:rPr lang="en-US" sz="3573">
                <a:solidFill>
                  <a:srgbClr val="677EA4"/>
                </a:solidFill>
                <a:latin typeface="Cloud Condensed"/>
                <a:ea typeface="Cloud Condensed"/>
                <a:cs typeface="Cloud Condensed"/>
                <a:sym typeface="Cloud Condensed"/>
              </a:rPr>
              <a:t>Shu sababli oilalar birlashib jamiyatni tashkil qiladi.</a:t>
            </a:r>
          </a:p>
          <a:p>
            <a:pPr algn="ctr">
              <a:lnSpc>
                <a:spcPts val="5002"/>
              </a:lnSpc>
              <a:spcBef>
                <a:spcPct val="0"/>
              </a:spcBef>
            </a:pPr>
            <a:r>
              <a:rPr lang="en-US" sz="3573">
                <a:solidFill>
                  <a:srgbClr val="677EA4"/>
                </a:solidFill>
                <a:latin typeface="Cloud Condensed"/>
                <a:ea typeface="Cloud Condensed"/>
                <a:cs typeface="Cloud Condensed"/>
                <a:sym typeface="Cloud Condensed"/>
              </a:rPr>
              <a:t>1998-yil mamlakatimizda ''Oila yili'' deb e'lob qilingan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name="TextBox 5" id="5"/>
            <p:cNvSpPr txBox="true"/>
            <p:nvPr/>
          </p:nvSpPr>
          <p:spPr>
            <a:xfrm>
              <a:off x="0" y="-66675"/>
              <a:ext cx="4274726" cy="223414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696978">
            <a:off x="-1202169" y="3530266"/>
            <a:ext cx="3015482" cy="7491880"/>
          </a:xfrm>
          <a:custGeom>
            <a:avLst/>
            <a:gdLst/>
            <a:ahLst/>
            <a:cxnLst/>
            <a:rect r="r" b="b" t="t" l="l"/>
            <a:pathLst>
              <a:path h="7491880" w="3015482">
                <a:moveTo>
                  <a:pt x="0" y="0"/>
                </a:moveTo>
                <a:lnTo>
                  <a:pt x="3015482" y="0"/>
                </a:lnTo>
                <a:lnTo>
                  <a:pt x="3015482" y="7491881"/>
                </a:lnTo>
                <a:lnTo>
                  <a:pt x="0" y="7491881"/>
                </a:lnTo>
                <a:lnTo>
                  <a:pt x="0" y="0"/>
                </a:lnTo>
                <a:close/>
              </a:path>
            </a:pathLst>
          </a:custGeom>
          <a:blipFill>
            <a:blip r:embed="rId3"/>
            <a:stretch>
              <a:fillRect l="0" t="0" r="0" b="0"/>
            </a:stretch>
          </a:blipFill>
        </p:spPr>
      </p:sp>
      <p:sp>
        <p:nvSpPr>
          <p:cNvPr name="Freeform 7" id="7"/>
          <p:cNvSpPr/>
          <p:nvPr/>
        </p:nvSpPr>
        <p:spPr>
          <a:xfrm flipH="false" flipV="false" rot="-8543176">
            <a:off x="16823337" y="-513689"/>
            <a:ext cx="1548268" cy="2256129"/>
          </a:xfrm>
          <a:custGeom>
            <a:avLst/>
            <a:gdLst/>
            <a:ahLst/>
            <a:cxnLst/>
            <a:rect r="r" b="b" t="t" l="l"/>
            <a:pathLst>
              <a:path h="2256129" w="1548268">
                <a:moveTo>
                  <a:pt x="0" y="0"/>
                </a:moveTo>
                <a:lnTo>
                  <a:pt x="1548268" y="0"/>
                </a:lnTo>
                <a:lnTo>
                  <a:pt x="1548268" y="2256128"/>
                </a:lnTo>
                <a:lnTo>
                  <a:pt x="0" y="2256128"/>
                </a:lnTo>
                <a:lnTo>
                  <a:pt x="0" y="0"/>
                </a:lnTo>
                <a:close/>
              </a:path>
            </a:pathLst>
          </a:custGeom>
          <a:blipFill>
            <a:blip r:embed="rId4"/>
            <a:stretch>
              <a:fillRect l="0" t="0" r="0" b="0"/>
            </a:stretch>
          </a:blipFill>
        </p:spPr>
      </p:sp>
      <p:sp>
        <p:nvSpPr>
          <p:cNvPr name="Freeform 8" id="8"/>
          <p:cNvSpPr/>
          <p:nvPr/>
        </p:nvSpPr>
        <p:spPr>
          <a:xfrm flipH="true" flipV="false" rot="1869937">
            <a:off x="-620207" y="5757859"/>
            <a:ext cx="1382641" cy="3453005"/>
          </a:xfrm>
          <a:custGeom>
            <a:avLst/>
            <a:gdLst/>
            <a:ahLst/>
            <a:cxnLst/>
            <a:rect r="r" b="b" t="t" l="l"/>
            <a:pathLst>
              <a:path h="3453005" w="1382641">
                <a:moveTo>
                  <a:pt x="1382641" y="0"/>
                </a:moveTo>
                <a:lnTo>
                  <a:pt x="0" y="0"/>
                </a:lnTo>
                <a:lnTo>
                  <a:pt x="0" y="3453005"/>
                </a:lnTo>
                <a:lnTo>
                  <a:pt x="1382641" y="3453005"/>
                </a:lnTo>
                <a:lnTo>
                  <a:pt x="1382641" y="0"/>
                </a:lnTo>
                <a:close/>
              </a:path>
            </a:pathLst>
          </a:custGeom>
          <a:blipFill>
            <a:blip r:embed="rId5"/>
            <a:stretch>
              <a:fillRect l="0" t="0" r="0" b="0"/>
            </a:stretch>
          </a:blipFill>
        </p:spPr>
      </p:sp>
      <p:sp>
        <p:nvSpPr>
          <p:cNvPr name="Freeform 9" id="9"/>
          <p:cNvSpPr/>
          <p:nvPr/>
        </p:nvSpPr>
        <p:spPr>
          <a:xfrm flipH="true" flipV="false" rot="-7096360">
            <a:off x="14509157" y="825054"/>
            <a:ext cx="434001" cy="789093"/>
          </a:xfrm>
          <a:custGeom>
            <a:avLst/>
            <a:gdLst/>
            <a:ahLst/>
            <a:cxnLst/>
            <a:rect r="r" b="b" t="t" l="l"/>
            <a:pathLst>
              <a:path h="789093" w="434001">
                <a:moveTo>
                  <a:pt x="434001" y="0"/>
                </a:moveTo>
                <a:lnTo>
                  <a:pt x="0" y="0"/>
                </a:lnTo>
                <a:lnTo>
                  <a:pt x="0" y="789093"/>
                </a:lnTo>
                <a:lnTo>
                  <a:pt x="434001" y="789093"/>
                </a:lnTo>
                <a:lnTo>
                  <a:pt x="434001" y="0"/>
                </a:lnTo>
                <a:close/>
              </a:path>
            </a:pathLst>
          </a:custGeom>
          <a:blipFill>
            <a:blip r:embed="rId6"/>
            <a:stretch>
              <a:fillRect l="0" t="0" r="0" b="0"/>
            </a:stretch>
          </a:blipFill>
        </p:spPr>
      </p:sp>
      <p:sp>
        <p:nvSpPr>
          <p:cNvPr name="Freeform 10" id="10"/>
          <p:cNvSpPr/>
          <p:nvPr/>
        </p:nvSpPr>
        <p:spPr>
          <a:xfrm flipH="true" flipV="false" rot="2070157">
            <a:off x="15976499" y="1526933"/>
            <a:ext cx="340714" cy="804044"/>
          </a:xfrm>
          <a:custGeom>
            <a:avLst/>
            <a:gdLst/>
            <a:ahLst/>
            <a:cxnLst/>
            <a:rect r="r" b="b" t="t" l="l"/>
            <a:pathLst>
              <a:path h="804044" w="340714">
                <a:moveTo>
                  <a:pt x="340713" y="0"/>
                </a:moveTo>
                <a:lnTo>
                  <a:pt x="0" y="0"/>
                </a:lnTo>
                <a:lnTo>
                  <a:pt x="0" y="804044"/>
                </a:lnTo>
                <a:lnTo>
                  <a:pt x="340713" y="804044"/>
                </a:lnTo>
                <a:lnTo>
                  <a:pt x="340713" y="0"/>
                </a:lnTo>
                <a:close/>
              </a:path>
            </a:pathLst>
          </a:custGeom>
          <a:blipFill>
            <a:blip r:embed="rId7"/>
            <a:stretch>
              <a:fillRect l="0" t="0" r="0" b="0"/>
            </a:stretch>
          </a:blipFill>
        </p:spPr>
      </p:sp>
      <p:sp>
        <p:nvSpPr>
          <p:cNvPr name="Freeform 11" id="11"/>
          <p:cNvSpPr/>
          <p:nvPr/>
        </p:nvSpPr>
        <p:spPr>
          <a:xfrm flipH="false" flipV="false" rot="7871968">
            <a:off x="14914659" y="3224199"/>
            <a:ext cx="675766" cy="1687658"/>
          </a:xfrm>
          <a:custGeom>
            <a:avLst/>
            <a:gdLst/>
            <a:ahLst/>
            <a:cxnLst/>
            <a:rect r="r" b="b" t="t" l="l"/>
            <a:pathLst>
              <a:path h="1687658" w="675766">
                <a:moveTo>
                  <a:pt x="0" y="0"/>
                </a:moveTo>
                <a:lnTo>
                  <a:pt x="675767" y="0"/>
                </a:lnTo>
                <a:lnTo>
                  <a:pt x="675767" y="1687658"/>
                </a:lnTo>
                <a:lnTo>
                  <a:pt x="0" y="1687658"/>
                </a:lnTo>
                <a:lnTo>
                  <a:pt x="0" y="0"/>
                </a:lnTo>
                <a:close/>
              </a:path>
            </a:pathLst>
          </a:custGeom>
          <a:blipFill>
            <a:blip r:embed="rId5"/>
            <a:stretch>
              <a:fillRect l="0" t="0" r="0" b="0"/>
            </a:stretch>
          </a:blipFill>
        </p:spPr>
      </p:sp>
      <p:sp>
        <p:nvSpPr>
          <p:cNvPr name="Freeform 12" id="12"/>
          <p:cNvSpPr/>
          <p:nvPr/>
        </p:nvSpPr>
        <p:spPr>
          <a:xfrm flipH="false" flipV="false" rot="-1841712">
            <a:off x="14947578" y="7555499"/>
            <a:ext cx="699806" cy="1206957"/>
          </a:xfrm>
          <a:custGeom>
            <a:avLst/>
            <a:gdLst/>
            <a:ahLst/>
            <a:cxnLst/>
            <a:rect r="r" b="b" t="t" l="l"/>
            <a:pathLst>
              <a:path h="1206957" w="699806">
                <a:moveTo>
                  <a:pt x="0" y="0"/>
                </a:moveTo>
                <a:lnTo>
                  <a:pt x="699806" y="0"/>
                </a:lnTo>
                <a:lnTo>
                  <a:pt x="699806" y="1206956"/>
                </a:lnTo>
                <a:lnTo>
                  <a:pt x="0" y="1206956"/>
                </a:lnTo>
                <a:lnTo>
                  <a:pt x="0" y="0"/>
                </a:lnTo>
                <a:close/>
              </a:path>
            </a:pathLst>
          </a:custGeom>
          <a:blipFill>
            <a:blip r:embed="rId8"/>
            <a:stretch>
              <a:fillRect l="0" t="0" r="0" b="0"/>
            </a:stretch>
          </a:blipFill>
        </p:spPr>
      </p:sp>
      <p:sp>
        <p:nvSpPr>
          <p:cNvPr name="Freeform 13" id="13"/>
          <p:cNvSpPr/>
          <p:nvPr/>
        </p:nvSpPr>
        <p:spPr>
          <a:xfrm flipH="false" flipV="false" rot="0">
            <a:off x="15360080" y="7161138"/>
            <a:ext cx="718592" cy="1785321"/>
          </a:xfrm>
          <a:custGeom>
            <a:avLst/>
            <a:gdLst/>
            <a:ahLst/>
            <a:cxnLst/>
            <a:rect r="r" b="b" t="t" l="l"/>
            <a:pathLst>
              <a:path h="1785321" w="718592">
                <a:moveTo>
                  <a:pt x="0" y="0"/>
                </a:moveTo>
                <a:lnTo>
                  <a:pt x="718592" y="0"/>
                </a:lnTo>
                <a:lnTo>
                  <a:pt x="718592" y="1785321"/>
                </a:lnTo>
                <a:lnTo>
                  <a:pt x="0" y="1785321"/>
                </a:lnTo>
                <a:lnTo>
                  <a:pt x="0" y="0"/>
                </a:lnTo>
                <a:close/>
              </a:path>
            </a:pathLst>
          </a:custGeom>
          <a:blipFill>
            <a:blip r:embed="rId3"/>
            <a:stretch>
              <a:fillRect l="0" t="0" r="0" b="0"/>
            </a:stretch>
          </a:blipFill>
        </p:spPr>
      </p:sp>
      <p:sp>
        <p:nvSpPr>
          <p:cNvPr name="Freeform 14" id="14"/>
          <p:cNvSpPr/>
          <p:nvPr/>
        </p:nvSpPr>
        <p:spPr>
          <a:xfrm flipH="false" flipV="false" rot="0">
            <a:off x="14785709" y="8135363"/>
            <a:ext cx="933667" cy="923966"/>
          </a:xfrm>
          <a:custGeom>
            <a:avLst/>
            <a:gdLst/>
            <a:ahLst/>
            <a:cxnLst/>
            <a:rect r="r" b="b" t="t" l="l"/>
            <a:pathLst>
              <a:path h="923966" w="933667">
                <a:moveTo>
                  <a:pt x="0" y="0"/>
                </a:moveTo>
                <a:lnTo>
                  <a:pt x="933667" y="0"/>
                </a:lnTo>
                <a:lnTo>
                  <a:pt x="933667" y="923967"/>
                </a:lnTo>
                <a:lnTo>
                  <a:pt x="0" y="923967"/>
                </a:lnTo>
                <a:lnTo>
                  <a:pt x="0" y="0"/>
                </a:lnTo>
                <a:close/>
              </a:path>
            </a:pathLst>
          </a:custGeom>
          <a:blipFill>
            <a:blip r:embed="rId9"/>
            <a:stretch>
              <a:fillRect l="0" t="0" r="0" b="0"/>
            </a:stretch>
          </a:blipFill>
        </p:spPr>
      </p:sp>
      <p:sp>
        <p:nvSpPr>
          <p:cNvPr name="Freeform 15" id="15"/>
          <p:cNvSpPr/>
          <p:nvPr/>
        </p:nvSpPr>
        <p:spPr>
          <a:xfrm flipH="true" flipV="false" rot="-2817893">
            <a:off x="14503588" y="2918232"/>
            <a:ext cx="564242" cy="1205934"/>
          </a:xfrm>
          <a:custGeom>
            <a:avLst/>
            <a:gdLst/>
            <a:ahLst/>
            <a:cxnLst/>
            <a:rect r="r" b="b" t="t" l="l"/>
            <a:pathLst>
              <a:path h="1205934" w="564242">
                <a:moveTo>
                  <a:pt x="564242" y="0"/>
                </a:moveTo>
                <a:lnTo>
                  <a:pt x="0" y="0"/>
                </a:lnTo>
                <a:lnTo>
                  <a:pt x="0" y="1205934"/>
                </a:lnTo>
                <a:lnTo>
                  <a:pt x="564242" y="1205934"/>
                </a:lnTo>
                <a:lnTo>
                  <a:pt x="564242" y="0"/>
                </a:lnTo>
                <a:close/>
              </a:path>
            </a:pathLst>
          </a:custGeom>
          <a:blipFill>
            <a:blip r:embed="rId10"/>
            <a:stretch>
              <a:fillRect l="0" t="0" r="-1252" b="0"/>
            </a:stretch>
          </a:blipFill>
        </p:spPr>
      </p:sp>
      <p:sp>
        <p:nvSpPr>
          <p:cNvPr name="Freeform 16" id="16"/>
          <p:cNvSpPr/>
          <p:nvPr/>
        </p:nvSpPr>
        <p:spPr>
          <a:xfrm flipH="false" flipV="false" rot="0">
            <a:off x="14670184" y="3257982"/>
            <a:ext cx="1049192" cy="957958"/>
          </a:xfrm>
          <a:custGeom>
            <a:avLst/>
            <a:gdLst/>
            <a:ahLst/>
            <a:cxnLst/>
            <a:rect r="r" b="b" t="t" l="l"/>
            <a:pathLst>
              <a:path h="957958" w="1049192">
                <a:moveTo>
                  <a:pt x="0" y="0"/>
                </a:moveTo>
                <a:lnTo>
                  <a:pt x="1049192" y="0"/>
                </a:lnTo>
                <a:lnTo>
                  <a:pt x="1049192" y="957958"/>
                </a:lnTo>
                <a:lnTo>
                  <a:pt x="0" y="957958"/>
                </a:lnTo>
                <a:lnTo>
                  <a:pt x="0" y="0"/>
                </a:lnTo>
                <a:close/>
              </a:path>
            </a:pathLst>
          </a:custGeom>
          <a:blipFill>
            <a:blip r:embed="rId11"/>
            <a:stretch>
              <a:fillRect l="0" t="0" r="0" b="0"/>
            </a:stretch>
          </a:blipFill>
        </p:spPr>
      </p:sp>
      <p:sp>
        <p:nvSpPr>
          <p:cNvPr name="TextBox 17" id="17"/>
          <p:cNvSpPr txBox="true"/>
          <p:nvPr/>
        </p:nvSpPr>
        <p:spPr>
          <a:xfrm rot="0">
            <a:off x="3679070" y="1501271"/>
            <a:ext cx="9892352" cy="6335577"/>
          </a:xfrm>
          <a:prstGeom prst="rect">
            <a:avLst/>
          </a:prstGeom>
        </p:spPr>
        <p:txBody>
          <a:bodyPr anchor="t" rtlCol="false" tIns="0" lIns="0" bIns="0" rIns="0">
            <a:spAutoFit/>
          </a:bodyPr>
          <a:lstStyle/>
          <a:p>
            <a:pPr algn="just">
              <a:lnSpc>
                <a:spcPts val="5592"/>
              </a:lnSpc>
            </a:pPr>
          </a:p>
          <a:p>
            <a:pPr algn="just">
              <a:lnSpc>
                <a:spcPts val="5592"/>
              </a:lnSpc>
            </a:pPr>
          </a:p>
          <a:p>
            <a:pPr algn="just">
              <a:lnSpc>
                <a:spcPts val="5592"/>
              </a:lnSpc>
            </a:pPr>
            <a:r>
              <a:rPr lang="en-US" sz="3994">
                <a:solidFill>
                  <a:srgbClr val="677EA4"/>
                </a:solidFill>
                <a:latin typeface="Cloud Condensed"/>
                <a:ea typeface="Cloud Condensed"/>
                <a:cs typeface="Cloud Condensed"/>
                <a:sym typeface="Cloud Condensed"/>
              </a:rPr>
              <a:t>Oilada tarbiya asoslari-bu farzandlarni to'g'ri tarbiyalash va ularning shaxsiyati, axloqi, dunyoqarashi, bilim va ko'nikmalarini shakllantirishga qaratilgan asosiy tamoyillar va prinsiplar to'plamidir. Bu tamoyillarni amalga oshirishda oilaning o'rni juda katta, chunki oilada olingan tarbiya bolaning kelajakdagi shaxs sifatlarini shakllantiradi.</a:t>
            </a:r>
          </a:p>
        </p:txBody>
      </p:sp>
      <p:sp>
        <p:nvSpPr>
          <p:cNvPr name="Freeform 18" id="18"/>
          <p:cNvSpPr/>
          <p:nvPr/>
        </p:nvSpPr>
        <p:spPr>
          <a:xfrm flipH="false" flipV="false" rot="329772">
            <a:off x="-485437" y="7189502"/>
            <a:ext cx="2434840" cy="3224954"/>
          </a:xfrm>
          <a:custGeom>
            <a:avLst/>
            <a:gdLst/>
            <a:ahLst/>
            <a:cxnLst/>
            <a:rect r="r" b="b" t="t" l="l"/>
            <a:pathLst>
              <a:path h="3224954" w="2434840">
                <a:moveTo>
                  <a:pt x="0" y="0"/>
                </a:moveTo>
                <a:lnTo>
                  <a:pt x="2434840" y="0"/>
                </a:lnTo>
                <a:lnTo>
                  <a:pt x="2434840" y="3224954"/>
                </a:lnTo>
                <a:lnTo>
                  <a:pt x="0" y="3224954"/>
                </a:lnTo>
                <a:lnTo>
                  <a:pt x="0" y="0"/>
                </a:lnTo>
                <a:close/>
              </a:path>
            </a:pathLst>
          </a:custGeom>
          <a:blipFill>
            <a:blip r:embed="rId12"/>
            <a:stretch>
              <a:fillRect l="0" t="0" r="0" b="0"/>
            </a:stretch>
          </a:blipFill>
        </p:spPr>
      </p:sp>
      <p:sp>
        <p:nvSpPr>
          <p:cNvPr name="Freeform 19" id="19"/>
          <p:cNvSpPr/>
          <p:nvPr/>
        </p:nvSpPr>
        <p:spPr>
          <a:xfrm flipH="false" flipV="false" rot="2049949">
            <a:off x="-485437" y="8787830"/>
            <a:ext cx="2434840" cy="3224954"/>
          </a:xfrm>
          <a:custGeom>
            <a:avLst/>
            <a:gdLst/>
            <a:ahLst/>
            <a:cxnLst/>
            <a:rect r="r" b="b" t="t" l="l"/>
            <a:pathLst>
              <a:path h="3224954" w="2434840">
                <a:moveTo>
                  <a:pt x="0" y="0"/>
                </a:moveTo>
                <a:lnTo>
                  <a:pt x="2434840" y="0"/>
                </a:lnTo>
                <a:lnTo>
                  <a:pt x="2434840" y="3224954"/>
                </a:lnTo>
                <a:lnTo>
                  <a:pt x="0" y="3224954"/>
                </a:lnTo>
                <a:lnTo>
                  <a:pt x="0" y="0"/>
                </a:lnTo>
                <a:close/>
              </a:path>
            </a:pathLst>
          </a:custGeom>
          <a:blipFill>
            <a:blip r:embed="rId12"/>
            <a:stretch>
              <a:fillRect l="0" t="0" r="0" b="0"/>
            </a:stretch>
          </a:blipFill>
        </p:spPr>
      </p:sp>
      <p:sp>
        <p:nvSpPr>
          <p:cNvPr name="Freeform 20" id="20"/>
          <p:cNvSpPr/>
          <p:nvPr/>
        </p:nvSpPr>
        <p:spPr>
          <a:xfrm flipH="false" flipV="false" rot="1206564">
            <a:off x="-104606" y="8936980"/>
            <a:ext cx="1131106" cy="1950183"/>
          </a:xfrm>
          <a:custGeom>
            <a:avLst/>
            <a:gdLst/>
            <a:ahLst/>
            <a:cxnLst/>
            <a:rect r="r" b="b" t="t" l="l"/>
            <a:pathLst>
              <a:path h="1950183" w="1131106">
                <a:moveTo>
                  <a:pt x="0" y="0"/>
                </a:moveTo>
                <a:lnTo>
                  <a:pt x="1131107" y="0"/>
                </a:lnTo>
                <a:lnTo>
                  <a:pt x="1131107" y="1950184"/>
                </a:lnTo>
                <a:lnTo>
                  <a:pt x="0" y="1950184"/>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925150" y="555063"/>
            <a:ext cx="19866446" cy="10447032"/>
            <a:chOff x="0" y="0"/>
            <a:chExt cx="5232315" cy="2751482"/>
          </a:xfrm>
        </p:grpSpPr>
        <p:sp>
          <p:nvSpPr>
            <p:cNvPr name="Freeform 4" id="4"/>
            <p:cNvSpPr/>
            <p:nvPr/>
          </p:nvSpPr>
          <p:spPr>
            <a:xfrm flipH="false" flipV="false" rot="0">
              <a:off x="0" y="0"/>
              <a:ext cx="5232315" cy="2751482"/>
            </a:xfrm>
            <a:custGeom>
              <a:avLst/>
              <a:gdLst/>
              <a:ahLst/>
              <a:cxnLst/>
              <a:rect r="r" b="b" t="t" l="l"/>
              <a:pathLst>
                <a:path h="2751482" w="5232315">
                  <a:moveTo>
                    <a:pt x="0" y="0"/>
                  </a:moveTo>
                  <a:lnTo>
                    <a:pt x="5232315" y="0"/>
                  </a:lnTo>
                  <a:lnTo>
                    <a:pt x="5232315" y="2751482"/>
                  </a:lnTo>
                  <a:lnTo>
                    <a:pt x="0" y="2751482"/>
                  </a:lnTo>
                  <a:close/>
                </a:path>
              </a:pathLst>
            </a:custGeom>
            <a:solidFill>
              <a:srgbClr val="000000">
                <a:alpha val="0"/>
              </a:srgbClr>
            </a:solidFill>
            <a:ln w="38100" cap="sq">
              <a:solidFill>
                <a:srgbClr val="677EA4"/>
              </a:solidFill>
              <a:prstDash val="solid"/>
              <a:miter/>
            </a:ln>
          </p:spPr>
        </p:sp>
        <p:sp>
          <p:nvSpPr>
            <p:cNvPr name="TextBox 5" id="5"/>
            <p:cNvSpPr txBox="true"/>
            <p:nvPr/>
          </p:nvSpPr>
          <p:spPr>
            <a:xfrm>
              <a:off x="0" y="-171450"/>
              <a:ext cx="5232315" cy="2922932"/>
            </a:xfrm>
            <a:prstGeom prst="rect">
              <a:avLst/>
            </a:prstGeom>
          </p:spPr>
          <p:txBody>
            <a:bodyPr anchor="ctr" rtlCol="false" tIns="50800" lIns="50800" bIns="50800" rIns="50800"/>
            <a:lstStyle/>
            <a:p>
              <a:pPr algn="ctr">
                <a:lnSpc>
                  <a:spcPts val="7840"/>
                </a:lnSpc>
              </a:pPr>
              <a:r>
                <a:rPr lang="en-US" sz="5600">
                  <a:solidFill>
                    <a:srgbClr val="677EA4"/>
                  </a:solidFill>
                  <a:latin typeface="Cloud Condensed"/>
                  <a:ea typeface="Cloud Condensed"/>
                  <a:cs typeface="Cloud Condensed"/>
                  <a:sym typeface="Cloud Condensed"/>
                </a:rPr>
                <a:t>Oilada tarbiyaning asosiy tamoyillari:</a:t>
              </a:r>
            </a:p>
            <a:p>
              <a:pPr algn="ctr">
                <a:lnSpc>
                  <a:spcPts val="7840"/>
                </a:lnSpc>
              </a:pPr>
              <a:r>
                <a:rPr lang="en-US" sz="5600">
                  <a:solidFill>
                    <a:srgbClr val="677EA4"/>
                  </a:solidFill>
                  <a:latin typeface="Cloud Condensed"/>
                  <a:ea typeface="Cloud Condensed"/>
                  <a:cs typeface="Cloud Condensed"/>
                  <a:sym typeface="Cloud Condensed"/>
                </a:rPr>
                <a:t>1.Muhabbat va e'tibor</a:t>
              </a:r>
            </a:p>
            <a:p>
              <a:pPr algn="ctr">
                <a:lnSpc>
                  <a:spcPts val="7840"/>
                </a:lnSpc>
              </a:pPr>
              <a:r>
                <a:rPr lang="en-US" sz="5600">
                  <a:solidFill>
                    <a:srgbClr val="677EA4"/>
                  </a:solidFill>
                  <a:latin typeface="Cloud Condensed"/>
                  <a:ea typeface="Cloud Condensed"/>
                  <a:cs typeface="Cloud Condensed"/>
                  <a:sym typeface="Cloud Condensed"/>
                </a:rPr>
                <a:t>2.Tóg'ri misol kórsatish</a:t>
              </a:r>
            </a:p>
            <a:p>
              <a:pPr algn="ctr">
                <a:lnSpc>
                  <a:spcPts val="7840"/>
                </a:lnSpc>
              </a:pPr>
              <a:r>
                <a:rPr lang="en-US" sz="5600">
                  <a:solidFill>
                    <a:srgbClr val="677EA4"/>
                  </a:solidFill>
                  <a:latin typeface="Cloud Condensed"/>
                  <a:ea typeface="Cloud Condensed"/>
                  <a:cs typeface="Cloud Condensed"/>
                  <a:sym typeface="Cloud Condensed"/>
                </a:rPr>
                <a:t>3.Ózaro hurmat</a:t>
              </a:r>
            </a:p>
            <a:p>
              <a:pPr algn="ctr">
                <a:lnSpc>
                  <a:spcPts val="7840"/>
                </a:lnSpc>
              </a:pPr>
              <a:r>
                <a:rPr lang="en-US" sz="5600">
                  <a:solidFill>
                    <a:srgbClr val="677EA4"/>
                  </a:solidFill>
                  <a:latin typeface="Cloud Condensed"/>
                  <a:ea typeface="Cloud Condensed"/>
                  <a:cs typeface="Cloud Condensed"/>
                  <a:sym typeface="Cloud Condensed"/>
                </a:rPr>
                <a:t>4.Axloqiy qadriyatlar</a:t>
              </a:r>
            </a:p>
            <a:p>
              <a:pPr algn="ctr">
                <a:lnSpc>
                  <a:spcPts val="7840"/>
                </a:lnSpc>
              </a:pPr>
              <a:r>
                <a:rPr lang="en-US" sz="5600">
                  <a:solidFill>
                    <a:srgbClr val="677EA4"/>
                  </a:solidFill>
                  <a:latin typeface="Cloud Condensed"/>
                  <a:ea typeface="Cloud Condensed"/>
                  <a:cs typeface="Cloud Condensed"/>
                  <a:sym typeface="Cloud Condensed"/>
                </a:rPr>
                <a:t>5.Intizom va tartib</a:t>
              </a:r>
            </a:p>
            <a:p>
              <a:pPr algn="ctr">
                <a:lnSpc>
                  <a:spcPts val="7840"/>
                </a:lnSpc>
              </a:pPr>
              <a:r>
                <a:rPr lang="en-US" sz="5600">
                  <a:solidFill>
                    <a:srgbClr val="677EA4"/>
                  </a:solidFill>
                  <a:latin typeface="Cloud Condensed"/>
                  <a:ea typeface="Cloud Condensed"/>
                  <a:cs typeface="Cloud Condensed"/>
                  <a:sym typeface="Cloud Condensed"/>
                </a:rPr>
                <a:t>6.Ijtimoiy ma'suliyat</a:t>
              </a:r>
            </a:p>
          </p:txBody>
        </p:sp>
      </p:grpSp>
      <p:sp>
        <p:nvSpPr>
          <p:cNvPr name="Freeform 6" id="6"/>
          <p:cNvSpPr/>
          <p:nvPr/>
        </p:nvSpPr>
        <p:spPr>
          <a:xfrm flipH="false" flipV="false" rot="-3978030">
            <a:off x="2202506" y="8795935"/>
            <a:ext cx="343462" cy="810529"/>
          </a:xfrm>
          <a:custGeom>
            <a:avLst/>
            <a:gdLst/>
            <a:ahLst/>
            <a:cxnLst/>
            <a:rect r="r" b="b" t="t" l="l"/>
            <a:pathLst>
              <a:path h="810529" w="343462">
                <a:moveTo>
                  <a:pt x="0" y="0"/>
                </a:moveTo>
                <a:lnTo>
                  <a:pt x="343462" y="0"/>
                </a:lnTo>
                <a:lnTo>
                  <a:pt x="343462" y="810529"/>
                </a:lnTo>
                <a:lnTo>
                  <a:pt x="0" y="810529"/>
                </a:lnTo>
                <a:lnTo>
                  <a:pt x="0" y="0"/>
                </a:lnTo>
                <a:close/>
              </a:path>
            </a:pathLst>
          </a:custGeom>
          <a:blipFill>
            <a:blip r:embed="rId3"/>
            <a:stretch>
              <a:fillRect l="0" t="0" r="0" b="0"/>
            </a:stretch>
          </a:blipFill>
        </p:spPr>
      </p:sp>
      <p:sp>
        <p:nvSpPr>
          <p:cNvPr name="Freeform 7" id="7"/>
          <p:cNvSpPr/>
          <p:nvPr/>
        </p:nvSpPr>
        <p:spPr>
          <a:xfrm flipH="true" flipV="false" rot="917865">
            <a:off x="-1374334" y="4995957"/>
            <a:ext cx="4082632" cy="6221154"/>
          </a:xfrm>
          <a:custGeom>
            <a:avLst/>
            <a:gdLst/>
            <a:ahLst/>
            <a:cxnLst/>
            <a:rect r="r" b="b" t="t" l="l"/>
            <a:pathLst>
              <a:path h="6221154" w="4082632">
                <a:moveTo>
                  <a:pt x="4082632" y="0"/>
                </a:moveTo>
                <a:lnTo>
                  <a:pt x="0" y="0"/>
                </a:lnTo>
                <a:lnTo>
                  <a:pt x="0" y="6221153"/>
                </a:lnTo>
                <a:lnTo>
                  <a:pt x="4082632" y="6221153"/>
                </a:lnTo>
                <a:lnTo>
                  <a:pt x="4082632" y="0"/>
                </a:lnTo>
                <a:close/>
              </a:path>
            </a:pathLst>
          </a:custGeom>
          <a:blipFill>
            <a:blip r:embed="rId4"/>
            <a:stretch>
              <a:fillRect l="0" t="0" r="0" b="0"/>
            </a:stretch>
          </a:blipFill>
        </p:spPr>
      </p:sp>
      <p:sp>
        <p:nvSpPr>
          <p:cNvPr name="Freeform 8" id="8"/>
          <p:cNvSpPr/>
          <p:nvPr/>
        </p:nvSpPr>
        <p:spPr>
          <a:xfrm flipH="true" flipV="false" rot="369602">
            <a:off x="-5553" y="7576964"/>
            <a:ext cx="1345069" cy="3362672"/>
          </a:xfrm>
          <a:custGeom>
            <a:avLst/>
            <a:gdLst/>
            <a:ahLst/>
            <a:cxnLst/>
            <a:rect r="r" b="b" t="t" l="l"/>
            <a:pathLst>
              <a:path h="3362672" w="1345069">
                <a:moveTo>
                  <a:pt x="1345069" y="0"/>
                </a:moveTo>
                <a:lnTo>
                  <a:pt x="0" y="0"/>
                </a:lnTo>
                <a:lnTo>
                  <a:pt x="0" y="3362672"/>
                </a:lnTo>
                <a:lnTo>
                  <a:pt x="1345069" y="3362672"/>
                </a:lnTo>
                <a:lnTo>
                  <a:pt x="1345069" y="0"/>
                </a:lnTo>
                <a:close/>
              </a:path>
            </a:pathLst>
          </a:custGeom>
          <a:blipFill>
            <a:blip r:embed="rId5"/>
            <a:stretch>
              <a:fillRect l="0" t="0" r="0" b="0"/>
            </a:stretch>
          </a:blipFill>
        </p:spPr>
      </p:sp>
      <p:sp>
        <p:nvSpPr>
          <p:cNvPr name="Freeform 9" id="9"/>
          <p:cNvSpPr/>
          <p:nvPr/>
        </p:nvSpPr>
        <p:spPr>
          <a:xfrm flipH="false" flipV="false" rot="-3838062">
            <a:off x="3309842" y="9458852"/>
            <a:ext cx="293615" cy="692897"/>
          </a:xfrm>
          <a:custGeom>
            <a:avLst/>
            <a:gdLst/>
            <a:ahLst/>
            <a:cxnLst/>
            <a:rect r="r" b="b" t="t" l="l"/>
            <a:pathLst>
              <a:path h="692897" w="293615">
                <a:moveTo>
                  <a:pt x="0" y="0"/>
                </a:moveTo>
                <a:lnTo>
                  <a:pt x="293615" y="0"/>
                </a:lnTo>
                <a:lnTo>
                  <a:pt x="293615" y="692898"/>
                </a:lnTo>
                <a:lnTo>
                  <a:pt x="0" y="692898"/>
                </a:lnTo>
                <a:lnTo>
                  <a:pt x="0" y="0"/>
                </a:lnTo>
                <a:close/>
              </a:path>
            </a:pathLst>
          </a:custGeom>
          <a:blipFill>
            <a:blip r:embed="rId3"/>
            <a:stretch>
              <a:fillRect l="0" t="0" r="0" b="0"/>
            </a:stretch>
          </a:blipFill>
        </p:spPr>
      </p:sp>
      <p:sp>
        <p:nvSpPr>
          <p:cNvPr name="Freeform 10" id="10"/>
          <p:cNvSpPr/>
          <p:nvPr/>
        </p:nvSpPr>
        <p:spPr>
          <a:xfrm flipH="false" flipV="false" rot="-8517225">
            <a:off x="16909403" y="-701532"/>
            <a:ext cx="1559085" cy="3198124"/>
          </a:xfrm>
          <a:custGeom>
            <a:avLst/>
            <a:gdLst/>
            <a:ahLst/>
            <a:cxnLst/>
            <a:rect r="r" b="b" t="t" l="l"/>
            <a:pathLst>
              <a:path h="3198124" w="1559085">
                <a:moveTo>
                  <a:pt x="0" y="0"/>
                </a:moveTo>
                <a:lnTo>
                  <a:pt x="1559085" y="0"/>
                </a:lnTo>
                <a:lnTo>
                  <a:pt x="1559085" y="3198123"/>
                </a:lnTo>
                <a:lnTo>
                  <a:pt x="0" y="3198123"/>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3978030">
            <a:off x="3068998" y="1943051"/>
            <a:ext cx="343462" cy="810529"/>
          </a:xfrm>
          <a:custGeom>
            <a:avLst/>
            <a:gdLst/>
            <a:ahLst/>
            <a:cxnLst/>
            <a:rect r="r" b="b" t="t" l="l"/>
            <a:pathLst>
              <a:path h="810529" w="343462">
                <a:moveTo>
                  <a:pt x="0" y="0"/>
                </a:moveTo>
                <a:lnTo>
                  <a:pt x="343461" y="0"/>
                </a:lnTo>
                <a:lnTo>
                  <a:pt x="343461" y="810529"/>
                </a:lnTo>
                <a:lnTo>
                  <a:pt x="0" y="810529"/>
                </a:lnTo>
                <a:lnTo>
                  <a:pt x="0" y="0"/>
                </a:lnTo>
                <a:close/>
              </a:path>
            </a:pathLst>
          </a:custGeom>
          <a:blipFill>
            <a:blip r:embed="rId3"/>
            <a:stretch>
              <a:fillRect l="0" t="0" r="0" b="0"/>
            </a:stretch>
          </a:blipFill>
        </p:spPr>
      </p:sp>
      <p:sp>
        <p:nvSpPr>
          <p:cNvPr name="Freeform 4" id="4"/>
          <p:cNvSpPr/>
          <p:nvPr/>
        </p:nvSpPr>
        <p:spPr>
          <a:xfrm flipH="true" flipV="false" rot="8658535">
            <a:off x="-922234" y="-3223597"/>
            <a:ext cx="4082632" cy="6221154"/>
          </a:xfrm>
          <a:custGeom>
            <a:avLst/>
            <a:gdLst/>
            <a:ahLst/>
            <a:cxnLst/>
            <a:rect r="r" b="b" t="t" l="l"/>
            <a:pathLst>
              <a:path h="6221154" w="4082632">
                <a:moveTo>
                  <a:pt x="4082632" y="0"/>
                </a:moveTo>
                <a:lnTo>
                  <a:pt x="0" y="0"/>
                </a:lnTo>
                <a:lnTo>
                  <a:pt x="0" y="6221153"/>
                </a:lnTo>
                <a:lnTo>
                  <a:pt x="4082632" y="6221153"/>
                </a:lnTo>
                <a:lnTo>
                  <a:pt x="4082632" y="0"/>
                </a:lnTo>
                <a:close/>
              </a:path>
            </a:pathLst>
          </a:custGeom>
          <a:blipFill>
            <a:blip r:embed="rId4"/>
            <a:stretch>
              <a:fillRect l="0" t="0" r="0" b="0"/>
            </a:stretch>
          </a:blipFill>
        </p:spPr>
      </p:sp>
      <p:sp>
        <p:nvSpPr>
          <p:cNvPr name="Freeform 5" id="5"/>
          <p:cNvSpPr/>
          <p:nvPr/>
        </p:nvSpPr>
        <p:spPr>
          <a:xfrm flipH="true" flipV="false" rot="1863768">
            <a:off x="446547" y="8078602"/>
            <a:ext cx="1345069" cy="3362672"/>
          </a:xfrm>
          <a:custGeom>
            <a:avLst/>
            <a:gdLst/>
            <a:ahLst/>
            <a:cxnLst/>
            <a:rect r="r" b="b" t="t" l="l"/>
            <a:pathLst>
              <a:path h="3362672" w="1345069">
                <a:moveTo>
                  <a:pt x="1345069" y="0"/>
                </a:moveTo>
                <a:lnTo>
                  <a:pt x="0" y="0"/>
                </a:lnTo>
                <a:lnTo>
                  <a:pt x="0" y="3362672"/>
                </a:lnTo>
                <a:lnTo>
                  <a:pt x="1345069" y="3362672"/>
                </a:lnTo>
                <a:lnTo>
                  <a:pt x="1345069" y="0"/>
                </a:lnTo>
                <a:close/>
              </a:path>
            </a:pathLst>
          </a:custGeom>
          <a:blipFill>
            <a:blip r:embed="rId5"/>
            <a:stretch>
              <a:fillRect l="0" t="0" r="0" b="0"/>
            </a:stretch>
          </a:blipFill>
        </p:spPr>
      </p:sp>
      <p:sp>
        <p:nvSpPr>
          <p:cNvPr name="Freeform 6" id="6"/>
          <p:cNvSpPr/>
          <p:nvPr/>
        </p:nvSpPr>
        <p:spPr>
          <a:xfrm flipH="false" flipV="false" rot="-3838062">
            <a:off x="4306799" y="2322006"/>
            <a:ext cx="293615" cy="692897"/>
          </a:xfrm>
          <a:custGeom>
            <a:avLst/>
            <a:gdLst/>
            <a:ahLst/>
            <a:cxnLst/>
            <a:rect r="r" b="b" t="t" l="l"/>
            <a:pathLst>
              <a:path h="692897" w="293615">
                <a:moveTo>
                  <a:pt x="0" y="0"/>
                </a:moveTo>
                <a:lnTo>
                  <a:pt x="293615" y="0"/>
                </a:lnTo>
                <a:lnTo>
                  <a:pt x="293615" y="692898"/>
                </a:lnTo>
                <a:lnTo>
                  <a:pt x="0" y="692898"/>
                </a:lnTo>
                <a:lnTo>
                  <a:pt x="0" y="0"/>
                </a:lnTo>
                <a:close/>
              </a:path>
            </a:pathLst>
          </a:custGeom>
          <a:blipFill>
            <a:blip r:embed="rId3"/>
            <a:stretch>
              <a:fillRect l="0" t="0" r="0" b="0"/>
            </a:stretch>
          </a:blipFill>
        </p:spPr>
      </p:sp>
      <p:sp>
        <p:nvSpPr>
          <p:cNvPr name="Freeform 7" id="7"/>
          <p:cNvSpPr/>
          <p:nvPr/>
        </p:nvSpPr>
        <p:spPr>
          <a:xfrm flipH="false" flipV="false" rot="-8517225">
            <a:off x="16909403" y="-701532"/>
            <a:ext cx="1559085" cy="3198124"/>
          </a:xfrm>
          <a:custGeom>
            <a:avLst/>
            <a:gdLst/>
            <a:ahLst/>
            <a:cxnLst/>
            <a:rect r="r" b="b" t="t" l="l"/>
            <a:pathLst>
              <a:path h="3198124" w="1559085">
                <a:moveTo>
                  <a:pt x="0" y="0"/>
                </a:moveTo>
                <a:lnTo>
                  <a:pt x="1559085" y="0"/>
                </a:lnTo>
                <a:lnTo>
                  <a:pt x="1559085" y="3198123"/>
                </a:lnTo>
                <a:lnTo>
                  <a:pt x="0" y="3198123"/>
                </a:lnTo>
                <a:lnTo>
                  <a:pt x="0" y="0"/>
                </a:lnTo>
                <a:close/>
              </a:path>
            </a:pathLst>
          </a:custGeom>
          <a:blipFill>
            <a:blip r:embed="rId6"/>
            <a:stretch>
              <a:fillRect l="0" t="0" r="0" b="0"/>
            </a:stretch>
          </a:blipFill>
        </p:spPr>
      </p:sp>
      <p:sp>
        <p:nvSpPr>
          <p:cNvPr name="Freeform 8" id="8"/>
          <p:cNvSpPr/>
          <p:nvPr/>
        </p:nvSpPr>
        <p:spPr>
          <a:xfrm flipH="false" flipV="false" rot="-757916">
            <a:off x="-37160" y="7674347"/>
            <a:ext cx="1579175" cy="3923415"/>
          </a:xfrm>
          <a:custGeom>
            <a:avLst/>
            <a:gdLst/>
            <a:ahLst/>
            <a:cxnLst/>
            <a:rect r="r" b="b" t="t" l="l"/>
            <a:pathLst>
              <a:path h="3923415" w="1579175">
                <a:moveTo>
                  <a:pt x="0" y="0"/>
                </a:moveTo>
                <a:lnTo>
                  <a:pt x="1579175" y="0"/>
                </a:lnTo>
                <a:lnTo>
                  <a:pt x="1579175" y="3923415"/>
                </a:lnTo>
                <a:lnTo>
                  <a:pt x="0" y="3923415"/>
                </a:lnTo>
                <a:lnTo>
                  <a:pt x="0" y="0"/>
                </a:lnTo>
                <a:close/>
              </a:path>
            </a:pathLst>
          </a:custGeom>
          <a:blipFill>
            <a:blip r:embed="rId7"/>
            <a:stretch>
              <a:fillRect l="0" t="0" r="0" b="0"/>
            </a:stretch>
          </a:blipFill>
        </p:spPr>
      </p:sp>
      <p:sp>
        <p:nvSpPr>
          <p:cNvPr name="Freeform 9" id="9"/>
          <p:cNvSpPr/>
          <p:nvPr/>
        </p:nvSpPr>
        <p:spPr>
          <a:xfrm flipH="false" flipV="false" rot="-3001911">
            <a:off x="17115821" y="9008743"/>
            <a:ext cx="1548268" cy="2256129"/>
          </a:xfrm>
          <a:custGeom>
            <a:avLst/>
            <a:gdLst/>
            <a:ahLst/>
            <a:cxnLst/>
            <a:rect r="r" b="b" t="t" l="l"/>
            <a:pathLst>
              <a:path h="2256129" w="1548268">
                <a:moveTo>
                  <a:pt x="0" y="0"/>
                </a:moveTo>
                <a:lnTo>
                  <a:pt x="1548268" y="0"/>
                </a:lnTo>
                <a:lnTo>
                  <a:pt x="1548268" y="2256129"/>
                </a:lnTo>
                <a:lnTo>
                  <a:pt x="0" y="2256129"/>
                </a:lnTo>
                <a:lnTo>
                  <a:pt x="0" y="0"/>
                </a:lnTo>
                <a:close/>
              </a:path>
            </a:pathLst>
          </a:custGeom>
          <a:blipFill>
            <a:blip r:embed="rId8"/>
            <a:stretch>
              <a:fillRect l="0" t="0" r="0" b="0"/>
            </a:stretch>
          </a:blipFill>
        </p:spPr>
      </p:sp>
      <p:sp>
        <p:nvSpPr>
          <p:cNvPr name="Freeform 10" id="10"/>
          <p:cNvSpPr/>
          <p:nvPr/>
        </p:nvSpPr>
        <p:spPr>
          <a:xfrm flipH="true" flipV="false" rot="6813892">
            <a:off x="16284739" y="9232900"/>
            <a:ext cx="249784" cy="589462"/>
          </a:xfrm>
          <a:custGeom>
            <a:avLst/>
            <a:gdLst/>
            <a:ahLst/>
            <a:cxnLst/>
            <a:rect r="r" b="b" t="t" l="l"/>
            <a:pathLst>
              <a:path h="589462" w="249784">
                <a:moveTo>
                  <a:pt x="249784" y="0"/>
                </a:moveTo>
                <a:lnTo>
                  <a:pt x="0" y="0"/>
                </a:lnTo>
                <a:lnTo>
                  <a:pt x="0" y="589462"/>
                </a:lnTo>
                <a:lnTo>
                  <a:pt x="249784" y="589462"/>
                </a:lnTo>
                <a:lnTo>
                  <a:pt x="249784" y="0"/>
                </a:lnTo>
                <a:close/>
              </a:path>
            </a:pathLst>
          </a:custGeom>
          <a:blipFill>
            <a:blip r:embed="rId3"/>
            <a:stretch>
              <a:fillRect l="0" t="0" r="0" b="0"/>
            </a:stretch>
          </a:blipFill>
        </p:spPr>
      </p:sp>
      <p:sp>
        <p:nvSpPr>
          <p:cNvPr name="TextBox 11" id="11"/>
          <p:cNvSpPr txBox="true"/>
          <p:nvPr/>
        </p:nvSpPr>
        <p:spPr>
          <a:xfrm rot="0">
            <a:off x="4077875" y="966489"/>
            <a:ext cx="9380787" cy="2009072"/>
          </a:xfrm>
          <a:prstGeom prst="rect">
            <a:avLst/>
          </a:prstGeom>
        </p:spPr>
        <p:txBody>
          <a:bodyPr anchor="t" rtlCol="false" tIns="0" lIns="0" bIns="0" rIns="0">
            <a:spAutoFit/>
          </a:bodyPr>
          <a:lstStyle/>
          <a:p>
            <a:pPr algn="ctr">
              <a:lnSpc>
                <a:spcPts val="8039"/>
              </a:lnSpc>
            </a:pPr>
            <a:r>
              <a:rPr lang="en-US" sz="5742">
                <a:solidFill>
                  <a:srgbClr val="677EA4"/>
                </a:solidFill>
                <a:latin typeface="Open Sans"/>
                <a:ea typeface="Open Sans"/>
                <a:cs typeface="Open Sans"/>
                <a:sym typeface="Open Sans"/>
              </a:rPr>
              <a:t>Tarbiya usullari va metodlari:</a:t>
            </a:r>
          </a:p>
        </p:txBody>
      </p:sp>
      <p:sp>
        <p:nvSpPr>
          <p:cNvPr name="TextBox 12" id="12"/>
          <p:cNvSpPr txBox="true"/>
          <p:nvPr/>
        </p:nvSpPr>
        <p:spPr>
          <a:xfrm rot="0">
            <a:off x="1446990" y="4184458"/>
            <a:ext cx="15282724" cy="2670185"/>
          </a:xfrm>
          <a:prstGeom prst="rect">
            <a:avLst/>
          </a:prstGeom>
        </p:spPr>
        <p:txBody>
          <a:bodyPr anchor="t" rtlCol="false" tIns="0" lIns="0" bIns="0" rIns="0">
            <a:spAutoFit/>
          </a:bodyPr>
          <a:lstStyle/>
          <a:p>
            <a:pPr algn="ctr">
              <a:lnSpc>
                <a:spcPts val="5289"/>
              </a:lnSpc>
            </a:pPr>
            <a:r>
              <a:rPr lang="en-US" sz="3778">
                <a:solidFill>
                  <a:srgbClr val="677EA4"/>
                </a:solidFill>
                <a:latin typeface="Cloud Condensed"/>
                <a:ea typeface="Cloud Condensed"/>
                <a:cs typeface="Cloud Condensed"/>
                <a:sym typeface="Cloud Condensed"/>
              </a:rPr>
              <a:t>1.Suhbat va tushuntirish:Bola bilan ochiq va samimiy suhbatlar</a:t>
            </a:r>
          </a:p>
          <a:p>
            <a:pPr algn="ctr">
              <a:lnSpc>
                <a:spcPts val="5289"/>
              </a:lnSpc>
            </a:pPr>
            <a:r>
              <a:rPr lang="en-US" sz="3778">
                <a:solidFill>
                  <a:srgbClr val="677EA4"/>
                </a:solidFill>
                <a:latin typeface="Cloud Condensed"/>
                <a:ea typeface="Cloud Condensed"/>
                <a:cs typeface="Cloud Condensed"/>
                <a:sym typeface="Cloud Condensed"/>
              </a:rPr>
              <a:t>2.Motivatsiya: Yaxshi natijalarga  erishish uchun rag'batlantirish</a:t>
            </a:r>
          </a:p>
          <a:p>
            <a:pPr algn="ctr">
              <a:lnSpc>
                <a:spcPts val="5289"/>
              </a:lnSpc>
            </a:pPr>
            <a:r>
              <a:rPr lang="en-US" sz="3778">
                <a:solidFill>
                  <a:srgbClr val="677EA4"/>
                </a:solidFill>
                <a:latin typeface="Cloud Condensed"/>
                <a:ea typeface="Cloud Condensed"/>
                <a:cs typeface="Cloud Condensed"/>
                <a:sym typeface="Cloud Condensed"/>
              </a:rPr>
              <a:t>3.Muammo yechish:Bola oldida turli muammolarni hal qilishda yordam berish</a:t>
            </a:r>
          </a:p>
          <a:p>
            <a:pPr algn="ctr">
              <a:lnSpc>
                <a:spcPts val="5289"/>
              </a:lnSpc>
              <a:spcBef>
                <a:spcPct val="0"/>
              </a:spcBef>
            </a:pPr>
            <a:r>
              <a:rPr lang="en-US" sz="3778">
                <a:solidFill>
                  <a:srgbClr val="677EA4"/>
                </a:solidFill>
                <a:latin typeface="Cloud Condensed"/>
                <a:ea typeface="Cloud Condensed"/>
                <a:cs typeface="Cloud Condensed"/>
                <a:sym typeface="Cloud Condensed"/>
              </a:rPr>
              <a:t>4.Sabr va chidam: Bola xatolarini tushinish va ularni tóg'irlashda sabr bilan yondashish.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3978030">
            <a:off x="3068998" y="1943051"/>
            <a:ext cx="343462" cy="810529"/>
          </a:xfrm>
          <a:custGeom>
            <a:avLst/>
            <a:gdLst/>
            <a:ahLst/>
            <a:cxnLst/>
            <a:rect r="r" b="b" t="t" l="l"/>
            <a:pathLst>
              <a:path h="810529" w="343462">
                <a:moveTo>
                  <a:pt x="0" y="0"/>
                </a:moveTo>
                <a:lnTo>
                  <a:pt x="343461" y="0"/>
                </a:lnTo>
                <a:lnTo>
                  <a:pt x="343461" y="810529"/>
                </a:lnTo>
                <a:lnTo>
                  <a:pt x="0" y="810529"/>
                </a:lnTo>
                <a:lnTo>
                  <a:pt x="0" y="0"/>
                </a:lnTo>
                <a:close/>
              </a:path>
            </a:pathLst>
          </a:custGeom>
          <a:blipFill>
            <a:blip r:embed="rId3"/>
            <a:stretch>
              <a:fillRect l="0" t="0" r="0" b="0"/>
            </a:stretch>
          </a:blipFill>
        </p:spPr>
      </p:sp>
      <p:sp>
        <p:nvSpPr>
          <p:cNvPr name="Freeform 4" id="4"/>
          <p:cNvSpPr/>
          <p:nvPr/>
        </p:nvSpPr>
        <p:spPr>
          <a:xfrm flipH="false" flipV="true" rot="-3905165">
            <a:off x="3566333" y="-1263169"/>
            <a:ext cx="2050819" cy="4206808"/>
          </a:xfrm>
          <a:custGeom>
            <a:avLst/>
            <a:gdLst/>
            <a:ahLst/>
            <a:cxnLst/>
            <a:rect r="r" b="b" t="t" l="l"/>
            <a:pathLst>
              <a:path h="4206808" w="2050819">
                <a:moveTo>
                  <a:pt x="0" y="4206807"/>
                </a:moveTo>
                <a:lnTo>
                  <a:pt x="2050819" y="4206807"/>
                </a:lnTo>
                <a:lnTo>
                  <a:pt x="2050819" y="0"/>
                </a:lnTo>
                <a:lnTo>
                  <a:pt x="0" y="0"/>
                </a:lnTo>
                <a:lnTo>
                  <a:pt x="0" y="4206807"/>
                </a:lnTo>
                <a:close/>
              </a:path>
            </a:pathLst>
          </a:custGeom>
          <a:blipFill>
            <a:blip r:embed="rId4"/>
            <a:stretch>
              <a:fillRect l="0" t="0" r="0" b="0"/>
            </a:stretch>
          </a:blipFill>
        </p:spPr>
      </p:sp>
      <p:sp>
        <p:nvSpPr>
          <p:cNvPr name="Freeform 5" id="5"/>
          <p:cNvSpPr/>
          <p:nvPr/>
        </p:nvSpPr>
        <p:spPr>
          <a:xfrm flipH="true" flipV="false" rot="8658535">
            <a:off x="-922234" y="-3223597"/>
            <a:ext cx="4082632" cy="6221154"/>
          </a:xfrm>
          <a:custGeom>
            <a:avLst/>
            <a:gdLst/>
            <a:ahLst/>
            <a:cxnLst/>
            <a:rect r="r" b="b" t="t" l="l"/>
            <a:pathLst>
              <a:path h="6221154" w="4082632">
                <a:moveTo>
                  <a:pt x="4082632" y="0"/>
                </a:moveTo>
                <a:lnTo>
                  <a:pt x="0" y="0"/>
                </a:lnTo>
                <a:lnTo>
                  <a:pt x="0" y="6221153"/>
                </a:lnTo>
                <a:lnTo>
                  <a:pt x="4082632" y="6221153"/>
                </a:lnTo>
                <a:lnTo>
                  <a:pt x="4082632" y="0"/>
                </a:lnTo>
                <a:close/>
              </a:path>
            </a:pathLst>
          </a:custGeom>
          <a:blipFill>
            <a:blip r:embed="rId5"/>
            <a:stretch>
              <a:fillRect l="0" t="0" r="0" b="0"/>
            </a:stretch>
          </a:blipFill>
        </p:spPr>
      </p:sp>
      <p:sp>
        <p:nvSpPr>
          <p:cNvPr name="Freeform 6" id="6"/>
          <p:cNvSpPr/>
          <p:nvPr/>
        </p:nvSpPr>
        <p:spPr>
          <a:xfrm flipH="false" flipV="false" rot="-3838062">
            <a:off x="4306799" y="2322006"/>
            <a:ext cx="293615" cy="692897"/>
          </a:xfrm>
          <a:custGeom>
            <a:avLst/>
            <a:gdLst/>
            <a:ahLst/>
            <a:cxnLst/>
            <a:rect r="r" b="b" t="t" l="l"/>
            <a:pathLst>
              <a:path h="692897" w="293615">
                <a:moveTo>
                  <a:pt x="0" y="0"/>
                </a:moveTo>
                <a:lnTo>
                  <a:pt x="293615" y="0"/>
                </a:lnTo>
                <a:lnTo>
                  <a:pt x="293615" y="692898"/>
                </a:lnTo>
                <a:lnTo>
                  <a:pt x="0" y="692898"/>
                </a:lnTo>
                <a:lnTo>
                  <a:pt x="0" y="0"/>
                </a:lnTo>
                <a:close/>
              </a:path>
            </a:pathLst>
          </a:custGeom>
          <a:blipFill>
            <a:blip r:embed="rId3"/>
            <a:stretch>
              <a:fillRect l="0" t="0" r="0" b="0"/>
            </a:stretch>
          </a:blipFill>
        </p:spPr>
      </p:sp>
      <p:sp>
        <p:nvSpPr>
          <p:cNvPr name="Freeform 7" id="7"/>
          <p:cNvSpPr/>
          <p:nvPr/>
        </p:nvSpPr>
        <p:spPr>
          <a:xfrm flipH="true" flipV="false" rot="2428401">
            <a:off x="14831672" y="1843434"/>
            <a:ext cx="343462" cy="810529"/>
          </a:xfrm>
          <a:custGeom>
            <a:avLst/>
            <a:gdLst/>
            <a:ahLst/>
            <a:cxnLst/>
            <a:rect r="r" b="b" t="t" l="l"/>
            <a:pathLst>
              <a:path h="810529" w="343462">
                <a:moveTo>
                  <a:pt x="343461" y="0"/>
                </a:moveTo>
                <a:lnTo>
                  <a:pt x="0" y="0"/>
                </a:lnTo>
                <a:lnTo>
                  <a:pt x="0" y="810528"/>
                </a:lnTo>
                <a:lnTo>
                  <a:pt x="343461" y="810528"/>
                </a:lnTo>
                <a:lnTo>
                  <a:pt x="343461" y="0"/>
                </a:lnTo>
                <a:close/>
              </a:path>
            </a:pathLst>
          </a:custGeom>
          <a:blipFill>
            <a:blip r:embed="rId3"/>
            <a:stretch>
              <a:fillRect l="0" t="0" r="0" b="0"/>
            </a:stretch>
          </a:blipFill>
        </p:spPr>
      </p:sp>
      <p:sp>
        <p:nvSpPr>
          <p:cNvPr name="Freeform 8" id="8"/>
          <p:cNvSpPr/>
          <p:nvPr/>
        </p:nvSpPr>
        <p:spPr>
          <a:xfrm flipH="true" flipV="true" rot="4222482">
            <a:off x="12669901" y="-1119419"/>
            <a:ext cx="2050819" cy="4206808"/>
          </a:xfrm>
          <a:custGeom>
            <a:avLst/>
            <a:gdLst/>
            <a:ahLst/>
            <a:cxnLst/>
            <a:rect r="r" b="b" t="t" l="l"/>
            <a:pathLst>
              <a:path h="4206808" w="2050819">
                <a:moveTo>
                  <a:pt x="2050819" y="4206808"/>
                </a:moveTo>
                <a:lnTo>
                  <a:pt x="0" y="4206808"/>
                </a:lnTo>
                <a:lnTo>
                  <a:pt x="0" y="0"/>
                </a:lnTo>
                <a:lnTo>
                  <a:pt x="2050819" y="0"/>
                </a:lnTo>
                <a:lnTo>
                  <a:pt x="2050819" y="4206808"/>
                </a:lnTo>
                <a:close/>
              </a:path>
            </a:pathLst>
          </a:custGeom>
          <a:blipFill>
            <a:blip r:embed="rId4"/>
            <a:stretch>
              <a:fillRect l="0" t="0" r="0" b="0"/>
            </a:stretch>
          </a:blipFill>
        </p:spPr>
      </p:sp>
      <p:sp>
        <p:nvSpPr>
          <p:cNvPr name="Freeform 9" id="9"/>
          <p:cNvSpPr/>
          <p:nvPr/>
        </p:nvSpPr>
        <p:spPr>
          <a:xfrm flipH="false" flipV="false" rot="-8573478">
            <a:off x="15158630" y="-2800135"/>
            <a:ext cx="4082632" cy="6221154"/>
          </a:xfrm>
          <a:custGeom>
            <a:avLst/>
            <a:gdLst/>
            <a:ahLst/>
            <a:cxnLst/>
            <a:rect r="r" b="b" t="t" l="l"/>
            <a:pathLst>
              <a:path h="6221154" w="4082632">
                <a:moveTo>
                  <a:pt x="0" y="0"/>
                </a:moveTo>
                <a:lnTo>
                  <a:pt x="4082632" y="0"/>
                </a:lnTo>
                <a:lnTo>
                  <a:pt x="4082632" y="6221154"/>
                </a:lnTo>
                <a:lnTo>
                  <a:pt x="0" y="6221154"/>
                </a:lnTo>
                <a:lnTo>
                  <a:pt x="0" y="0"/>
                </a:lnTo>
                <a:close/>
              </a:path>
            </a:pathLst>
          </a:custGeom>
          <a:blipFill>
            <a:blip r:embed="rId5"/>
            <a:stretch>
              <a:fillRect l="0" t="0" r="0" b="0"/>
            </a:stretch>
          </a:blipFill>
        </p:spPr>
      </p:sp>
      <p:sp>
        <p:nvSpPr>
          <p:cNvPr name="TextBox 10" id="10"/>
          <p:cNvSpPr txBox="true"/>
          <p:nvPr/>
        </p:nvSpPr>
        <p:spPr>
          <a:xfrm rot="0">
            <a:off x="1491848" y="3445101"/>
            <a:ext cx="15304303" cy="1017450"/>
          </a:xfrm>
          <a:prstGeom prst="rect">
            <a:avLst/>
          </a:prstGeom>
        </p:spPr>
        <p:txBody>
          <a:bodyPr anchor="t" rtlCol="false" tIns="0" lIns="0" bIns="0" rIns="0">
            <a:spAutoFit/>
          </a:bodyPr>
          <a:lstStyle/>
          <a:p>
            <a:pPr algn="ctr">
              <a:lnSpc>
                <a:spcPts val="8303"/>
              </a:lnSpc>
            </a:pPr>
            <a:r>
              <a:rPr lang="en-US" sz="5930">
                <a:solidFill>
                  <a:srgbClr val="677EA4"/>
                </a:solidFill>
                <a:latin typeface="Open Sans"/>
                <a:ea typeface="Open Sans"/>
                <a:cs typeface="Open Sans"/>
                <a:sym typeface="Open Sans"/>
              </a:rPr>
              <a:t>Yusuf Xos Hojib oilada bola tarbiyasi haqida</a:t>
            </a:r>
          </a:p>
        </p:txBody>
      </p:sp>
      <p:sp>
        <p:nvSpPr>
          <p:cNvPr name="TextBox 11" id="11"/>
          <p:cNvSpPr txBox="true"/>
          <p:nvPr/>
        </p:nvSpPr>
        <p:spPr>
          <a:xfrm rot="0">
            <a:off x="1088054" y="4974286"/>
            <a:ext cx="16111892" cy="4862804"/>
          </a:xfrm>
          <a:prstGeom prst="rect">
            <a:avLst/>
          </a:prstGeom>
        </p:spPr>
        <p:txBody>
          <a:bodyPr anchor="t" rtlCol="false" tIns="0" lIns="0" bIns="0" rIns="0">
            <a:spAutoFit/>
          </a:bodyPr>
          <a:lstStyle/>
          <a:p>
            <a:pPr algn="ctr">
              <a:lnSpc>
                <a:spcPts val="6413"/>
              </a:lnSpc>
            </a:pPr>
            <a:r>
              <a:rPr lang="en-US" sz="4581">
                <a:solidFill>
                  <a:srgbClr val="677EA4"/>
                </a:solidFill>
                <a:latin typeface="Open Sans"/>
                <a:ea typeface="Open Sans"/>
                <a:cs typeface="Open Sans"/>
                <a:sym typeface="Open Sans"/>
              </a:rPr>
              <a:t>Yusuf Xos  Hojibning uqtirishicha,har bir kishi jamiyatga munosib bólib kamol topmog'i kerak.Buning uchun u tug'ulgan kunidan boshlab,zarur tarbiyani olmog'i lozim.Chunki:</a:t>
            </a:r>
          </a:p>
          <a:p>
            <a:pPr algn="ctr">
              <a:lnSpc>
                <a:spcPts val="6413"/>
              </a:lnSpc>
            </a:pPr>
            <a:r>
              <a:rPr lang="en-US" sz="4581">
                <a:solidFill>
                  <a:srgbClr val="677EA4"/>
                </a:solidFill>
                <a:latin typeface="Open Sans"/>
                <a:ea typeface="Open Sans"/>
                <a:cs typeface="Open Sans"/>
                <a:sym typeface="Open Sans"/>
              </a:rPr>
              <a:t>Yaxshi qiliq oq sut bilan kirsa,</a:t>
            </a:r>
          </a:p>
          <a:p>
            <a:pPr algn="ctr">
              <a:lnSpc>
                <a:spcPts val="6413"/>
              </a:lnSpc>
            </a:pPr>
            <a:r>
              <a:rPr lang="en-US" sz="4581">
                <a:solidFill>
                  <a:srgbClr val="677EA4"/>
                </a:solidFill>
                <a:latin typeface="Open Sans"/>
                <a:ea typeface="Open Sans"/>
                <a:cs typeface="Open Sans"/>
                <a:sym typeface="Open Sans"/>
              </a:rPr>
              <a:t>Ólim kelib tutmaguncha,óz tarzini ózgartirmaydi.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123380">
            <a:off x="15053229" y="5599819"/>
            <a:ext cx="4260163" cy="6491677"/>
          </a:xfrm>
          <a:custGeom>
            <a:avLst/>
            <a:gdLst/>
            <a:ahLst/>
            <a:cxnLst/>
            <a:rect r="r" b="b" t="t" l="l"/>
            <a:pathLst>
              <a:path h="6491677" w="4260163">
                <a:moveTo>
                  <a:pt x="4260162" y="0"/>
                </a:moveTo>
                <a:lnTo>
                  <a:pt x="0" y="0"/>
                </a:lnTo>
                <a:lnTo>
                  <a:pt x="0" y="6491677"/>
                </a:lnTo>
                <a:lnTo>
                  <a:pt x="4260162" y="6491677"/>
                </a:lnTo>
                <a:lnTo>
                  <a:pt x="4260162" y="0"/>
                </a:lnTo>
                <a:close/>
              </a:path>
            </a:pathLst>
          </a:custGeom>
          <a:blipFill>
            <a:blip r:embed="rId3"/>
            <a:stretch>
              <a:fillRect l="0" t="0" r="0" b="0"/>
            </a:stretch>
          </a:blipFill>
        </p:spPr>
      </p:sp>
      <p:sp>
        <p:nvSpPr>
          <p:cNvPr name="Freeform 4" id="4"/>
          <p:cNvSpPr/>
          <p:nvPr/>
        </p:nvSpPr>
        <p:spPr>
          <a:xfrm flipH="false" flipV="false" rot="-3294344">
            <a:off x="15210686" y="7414664"/>
            <a:ext cx="2236380" cy="5590951"/>
          </a:xfrm>
          <a:custGeom>
            <a:avLst/>
            <a:gdLst/>
            <a:ahLst/>
            <a:cxnLst/>
            <a:rect r="r" b="b" t="t" l="l"/>
            <a:pathLst>
              <a:path h="5590951" w="2236380">
                <a:moveTo>
                  <a:pt x="0" y="0"/>
                </a:moveTo>
                <a:lnTo>
                  <a:pt x="2236380" y="0"/>
                </a:lnTo>
                <a:lnTo>
                  <a:pt x="2236380" y="5590951"/>
                </a:lnTo>
                <a:lnTo>
                  <a:pt x="0" y="5590951"/>
                </a:lnTo>
                <a:lnTo>
                  <a:pt x="0" y="0"/>
                </a:lnTo>
                <a:close/>
              </a:path>
            </a:pathLst>
          </a:custGeom>
          <a:blipFill>
            <a:blip r:embed="rId4"/>
            <a:stretch>
              <a:fillRect l="0" t="0" r="0" b="0"/>
            </a:stretch>
          </a:blipFill>
        </p:spPr>
      </p:sp>
      <p:sp>
        <p:nvSpPr>
          <p:cNvPr name="Freeform 5" id="5"/>
          <p:cNvSpPr/>
          <p:nvPr/>
        </p:nvSpPr>
        <p:spPr>
          <a:xfrm flipH="false" flipV="false" rot="-1141099">
            <a:off x="16192087" y="7564634"/>
            <a:ext cx="1268138" cy="4354122"/>
          </a:xfrm>
          <a:custGeom>
            <a:avLst/>
            <a:gdLst/>
            <a:ahLst/>
            <a:cxnLst/>
            <a:rect r="r" b="b" t="t" l="l"/>
            <a:pathLst>
              <a:path h="4354122" w="1268138">
                <a:moveTo>
                  <a:pt x="0" y="0"/>
                </a:moveTo>
                <a:lnTo>
                  <a:pt x="1268138" y="0"/>
                </a:lnTo>
                <a:lnTo>
                  <a:pt x="1268138" y="4354122"/>
                </a:lnTo>
                <a:lnTo>
                  <a:pt x="0" y="4354122"/>
                </a:lnTo>
                <a:lnTo>
                  <a:pt x="0" y="0"/>
                </a:lnTo>
                <a:close/>
              </a:path>
            </a:pathLst>
          </a:custGeom>
          <a:blipFill>
            <a:blip r:embed="rId5"/>
            <a:stretch>
              <a:fillRect l="0" t="0" r="0" b="0"/>
            </a:stretch>
          </a:blipFill>
        </p:spPr>
      </p:sp>
      <p:sp>
        <p:nvSpPr>
          <p:cNvPr name="Freeform 6" id="6"/>
          <p:cNvSpPr/>
          <p:nvPr/>
        </p:nvSpPr>
        <p:spPr>
          <a:xfrm flipH="true" flipV="true" rot="-7246859">
            <a:off x="2335149" y="8188791"/>
            <a:ext cx="2050819" cy="4206808"/>
          </a:xfrm>
          <a:custGeom>
            <a:avLst/>
            <a:gdLst/>
            <a:ahLst/>
            <a:cxnLst/>
            <a:rect r="r" b="b" t="t" l="l"/>
            <a:pathLst>
              <a:path h="4206808" w="2050819">
                <a:moveTo>
                  <a:pt x="2050818" y="4206808"/>
                </a:moveTo>
                <a:lnTo>
                  <a:pt x="0" y="4206808"/>
                </a:lnTo>
                <a:lnTo>
                  <a:pt x="0" y="0"/>
                </a:lnTo>
                <a:lnTo>
                  <a:pt x="2050818" y="0"/>
                </a:lnTo>
                <a:lnTo>
                  <a:pt x="2050818" y="4206808"/>
                </a:lnTo>
                <a:close/>
              </a:path>
            </a:pathLst>
          </a:custGeom>
          <a:blipFill>
            <a:blip r:embed="rId6"/>
            <a:stretch>
              <a:fillRect l="0" t="0" r="0" b="0"/>
            </a:stretch>
          </a:blipFill>
        </p:spPr>
      </p:sp>
      <p:sp>
        <p:nvSpPr>
          <p:cNvPr name="Freeform 7" id="7"/>
          <p:cNvSpPr/>
          <p:nvPr/>
        </p:nvSpPr>
        <p:spPr>
          <a:xfrm flipH="false" flipV="false" rot="1197559">
            <a:off x="-433386" y="8679718"/>
            <a:ext cx="2434840" cy="3224954"/>
          </a:xfrm>
          <a:custGeom>
            <a:avLst/>
            <a:gdLst/>
            <a:ahLst/>
            <a:cxnLst/>
            <a:rect r="r" b="b" t="t" l="l"/>
            <a:pathLst>
              <a:path h="3224954" w="2434840">
                <a:moveTo>
                  <a:pt x="0" y="0"/>
                </a:moveTo>
                <a:lnTo>
                  <a:pt x="2434840" y="0"/>
                </a:lnTo>
                <a:lnTo>
                  <a:pt x="2434840" y="3224954"/>
                </a:lnTo>
                <a:lnTo>
                  <a:pt x="0" y="3224954"/>
                </a:lnTo>
                <a:lnTo>
                  <a:pt x="0" y="0"/>
                </a:lnTo>
                <a:close/>
              </a:path>
            </a:pathLst>
          </a:custGeom>
          <a:blipFill>
            <a:blip r:embed="rId7"/>
            <a:stretch>
              <a:fillRect l="0" t="0" r="0" b="0"/>
            </a:stretch>
          </a:blipFill>
        </p:spPr>
      </p:sp>
      <p:sp>
        <p:nvSpPr>
          <p:cNvPr name="Freeform 8" id="8"/>
          <p:cNvSpPr/>
          <p:nvPr/>
        </p:nvSpPr>
        <p:spPr>
          <a:xfrm flipH="false" flipV="false" rot="-8543176">
            <a:off x="16970412" y="-524339"/>
            <a:ext cx="1548268" cy="2256129"/>
          </a:xfrm>
          <a:custGeom>
            <a:avLst/>
            <a:gdLst/>
            <a:ahLst/>
            <a:cxnLst/>
            <a:rect r="r" b="b" t="t" l="l"/>
            <a:pathLst>
              <a:path h="2256129" w="1548268">
                <a:moveTo>
                  <a:pt x="0" y="0"/>
                </a:moveTo>
                <a:lnTo>
                  <a:pt x="1548269" y="0"/>
                </a:lnTo>
                <a:lnTo>
                  <a:pt x="1548269" y="2256129"/>
                </a:lnTo>
                <a:lnTo>
                  <a:pt x="0" y="2256129"/>
                </a:lnTo>
                <a:lnTo>
                  <a:pt x="0" y="0"/>
                </a:lnTo>
                <a:close/>
              </a:path>
            </a:pathLst>
          </a:custGeom>
          <a:blipFill>
            <a:blip r:embed="rId8"/>
            <a:stretch>
              <a:fillRect l="0" t="0" r="0" b="0"/>
            </a:stretch>
          </a:blipFill>
        </p:spPr>
      </p:sp>
      <p:sp>
        <p:nvSpPr>
          <p:cNvPr name="Freeform 9" id="9"/>
          <p:cNvSpPr/>
          <p:nvPr/>
        </p:nvSpPr>
        <p:spPr>
          <a:xfrm flipH="false" flipV="false" rot="6905621">
            <a:off x="-1046395" y="-951571"/>
            <a:ext cx="2092789" cy="2771906"/>
          </a:xfrm>
          <a:custGeom>
            <a:avLst/>
            <a:gdLst/>
            <a:ahLst/>
            <a:cxnLst/>
            <a:rect r="r" b="b" t="t" l="l"/>
            <a:pathLst>
              <a:path h="2771906" w="2092789">
                <a:moveTo>
                  <a:pt x="0" y="0"/>
                </a:moveTo>
                <a:lnTo>
                  <a:pt x="2092790" y="0"/>
                </a:lnTo>
                <a:lnTo>
                  <a:pt x="2092790" y="2771906"/>
                </a:lnTo>
                <a:lnTo>
                  <a:pt x="0" y="2771906"/>
                </a:lnTo>
                <a:lnTo>
                  <a:pt x="0" y="0"/>
                </a:lnTo>
                <a:close/>
              </a:path>
            </a:pathLst>
          </a:custGeom>
          <a:blipFill>
            <a:blip r:embed="rId7"/>
            <a:stretch>
              <a:fillRect l="0" t="0" r="0" b="0"/>
            </a:stretch>
          </a:blipFill>
        </p:spPr>
      </p:sp>
      <p:sp>
        <p:nvSpPr>
          <p:cNvPr name="TextBox 10" id="10"/>
          <p:cNvSpPr txBox="true"/>
          <p:nvPr/>
        </p:nvSpPr>
        <p:spPr>
          <a:xfrm rot="0">
            <a:off x="374937" y="2173752"/>
            <a:ext cx="16451219" cy="13223632"/>
          </a:xfrm>
          <a:prstGeom prst="rect">
            <a:avLst/>
          </a:prstGeom>
        </p:spPr>
        <p:txBody>
          <a:bodyPr anchor="t" rtlCol="false" tIns="0" lIns="0" bIns="0" rIns="0">
            <a:spAutoFit/>
          </a:bodyPr>
          <a:lstStyle/>
          <a:p>
            <a:pPr algn="ctr">
              <a:lnSpc>
                <a:spcPts val="6962"/>
              </a:lnSpc>
            </a:pPr>
          </a:p>
          <a:p>
            <a:pPr algn="ctr">
              <a:lnSpc>
                <a:spcPts val="6962"/>
              </a:lnSpc>
            </a:pPr>
            <a:r>
              <a:rPr lang="en-US" sz="4973">
                <a:solidFill>
                  <a:srgbClr val="677EA4"/>
                </a:solidFill>
                <a:latin typeface="Open Sans"/>
                <a:ea typeface="Open Sans"/>
                <a:cs typeface="Open Sans"/>
                <a:sym typeface="Open Sans"/>
              </a:rPr>
              <a:t>Tarbiya borasida Sa'diy Sheroziy shunday misralarni bitgan:</a:t>
            </a:r>
          </a:p>
          <a:p>
            <a:pPr algn="ctr">
              <a:lnSpc>
                <a:spcPts val="6962"/>
              </a:lnSpc>
            </a:pPr>
            <a:r>
              <a:rPr lang="en-US" sz="4973">
                <a:solidFill>
                  <a:srgbClr val="677EA4"/>
                </a:solidFill>
                <a:latin typeface="Open Sans"/>
                <a:ea typeface="Open Sans"/>
                <a:cs typeface="Open Sans"/>
                <a:sym typeface="Open Sans"/>
              </a:rPr>
              <a:t>Minbarning poyida tursa ham eshak,</a:t>
            </a:r>
          </a:p>
          <a:p>
            <a:pPr algn="ctr">
              <a:lnSpc>
                <a:spcPts val="6962"/>
              </a:lnSpc>
            </a:pPr>
            <a:r>
              <a:rPr lang="en-US" sz="4973">
                <a:solidFill>
                  <a:srgbClr val="677EA4"/>
                </a:solidFill>
                <a:latin typeface="Open Sans"/>
                <a:ea typeface="Open Sans"/>
                <a:cs typeface="Open Sans"/>
                <a:sym typeface="Open Sans"/>
              </a:rPr>
              <a:t>Tarbiya yuqmaydi, bo'lmaydi odam.</a:t>
            </a:r>
          </a:p>
          <a:p>
            <a:pPr algn="ctr">
              <a:lnSpc>
                <a:spcPts val="6962"/>
              </a:lnSpc>
            </a:pPr>
            <a:r>
              <a:rPr lang="en-US" sz="4973">
                <a:solidFill>
                  <a:srgbClr val="677EA4"/>
                </a:solidFill>
                <a:latin typeface="Open Sans"/>
                <a:ea typeface="Open Sans"/>
                <a:cs typeface="Open Sans"/>
                <a:sym typeface="Open Sans"/>
              </a:rPr>
              <a:t>Tarbiya ko'rmayin ulg'aysa kishi.</a:t>
            </a:r>
          </a:p>
          <a:p>
            <a:pPr algn="ctr">
              <a:lnSpc>
                <a:spcPts val="6962"/>
              </a:lnSpc>
            </a:pPr>
            <a:r>
              <a:rPr lang="en-US" sz="4973">
                <a:solidFill>
                  <a:srgbClr val="677EA4"/>
                </a:solidFill>
                <a:latin typeface="Open Sans"/>
                <a:ea typeface="Open Sans"/>
                <a:cs typeface="Open Sans"/>
                <a:sym typeface="Open Sans"/>
              </a:rPr>
              <a:t>Eshak bo'lib qolur yuzga kirsa ham.</a:t>
            </a:r>
          </a:p>
          <a:p>
            <a:pPr algn="ctr">
              <a:lnSpc>
                <a:spcPts val="6962"/>
              </a:lnSpc>
            </a:pPr>
          </a:p>
          <a:p>
            <a:pPr algn="ctr">
              <a:lnSpc>
                <a:spcPts val="6962"/>
              </a:lnSpc>
            </a:pPr>
          </a:p>
          <a:p>
            <a:pPr algn="ctr">
              <a:lnSpc>
                <a:spcPts val="6962"/>
              </a:lnSpc>
            </a:pPr>
          </a:p>
          <a:p>
            <a:pPr algn="ctr">
              <a:lnSpc>
                <a:spcPts val="6962"/>
              </a:lnSpc>
            </a:pPr>
          </a:p>
          <a:p>
            <a:pPr algn="ctr">
              <a:lnSpc>
                <a:spcPts val="6962"/>
              </a:lnSpc>
            </a:pPr>
          </a:p>
          <a:p>
            <a:pPr algn="ctr">
              <a:lnSpc>
                <a:spcPts val="6962"/>
              </a:lnSpc>
            </a:pPr>
          </a:p>
          <a:p>
            <a:pPr algn="ctr">
              <a:lnSpc>
                <a:spcPts val="6962"/>
              </a:lnSpc>
            </a:pPr>
          </a:p>
          <a:p>
            <a:pPr algn="ctr">
              <a:lnSpc>
                <a:spcPts val="6962"/>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290934" y="1499695"/>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name="TextBox 5" id="5"/>
            <p:cNvSpPr txBox="true"/>
            <p:nvPr/>
          </p:nvSpPr>
          <p:spPr>
            <a:xfrm>
              <a:off x="0" y="-66675"/>
              <a:ext cx="4274726" cy="2234142"/>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true" flipV="false" rot="-123380">
            <a:off x="14900829" y="5447419"/>
            <a:ext cx="4260163" cy="6491677"/>
          </a:xfrm>
          <a:custGeom>
            <a:avLst/>
            <a:gdLst/>
            <a:ahLst/>
            <a:cxnLst/>
            <a:rect r="r" b="b" t="t" l="l"/>
            <a:pathLst>
              <a:path h="6491677" w="4260163">
                <a:moveTo>
                  <a:pt x="4260162" y="0"/>
                </a:moveTo>
                <a:lnTo>
                  <a:pt x="0" y="0"/>
                </a:lnTo>
                <a:lnTo>
                  <a:pt x="0" y="6491677"/>
                </a:lnTo>
                <a:lnTo>
                  <a:pt x="4260162" y="6491677"/>
                </a:lnTo>
                <a:lnTo>
                  <a:pt x="4260162" y="0"/>
                </a:lnTo>
                <a:close/>
              </a:path>
            </a:pathLst>
          </a:custGeom>
          <a:blipFill>
            <a:blip r:embed="rId3"/>
            <a:stretch>
              <a:fillRect l="0" t="0" r="0" b="0"/>
            </a:stretch>
          </a:blipFill>
        </p:spPr>
      </p:sp>
      <p:sp>
        <p:nvSpPr>
          <p:cNvPr name="Freeform 7" id="7"/>
          <p:cNvSpPr/>
          <p:nvPr/>
        </p:nvSpPr>
        <p:spPr>
          <a:xfrm flipH="false" flipV="false" rot="-3294344">
            <a:off x="15058286" y="7262264"/>
            <a:ext cx="2236380" cy="5590951"/>
          </a:xfrm>
          <a:custGeom>
            <a:avLst/>
            <a:gdLst/>
            <a:ahLst/>
            <a:cxnLst/>
            <a:rect r="r" b="b" t="t" l="l"/>
            <a:pathLst>
              <a:path h="5590951" w="2236380">
                <a:moveTo>
                  <a:pt x="0" y="0"/>
                </a:moveTo>
                <a:lnTo>
                  <a:pt x="2236380" y="0"/>
                </a:lnTo>
                <a:lnTo>
                  <a:pt x="2236380" y="5590951"/>
                </a:lnTo>
                <a:lnTo>
                  <a:pt x="0" y="5590951"/>
                </a:lnTo>
                <a:lnTo>
                  <a:pt x="0" y="0"/>
                </a:lnTo>
                <a:close/>
              </a:path>
            </a:pathLst>
          </a:custGeom>
          <a:blipFill>
            <a:blip r:embed="rId4"/>
            <a:stretch>
              <a:fillRect l="0" t="0" r="0" b="0"/>
            </a:stretch>
          </a:blipFill>
        </p:spPr>
      </p:sp>
      <p:sp>
        <p:nvSpPr>
          <p:cNvPr name="Freeform 8" id="8"/>
          <p:cNvSpPr/>
          <p:nvPr/>
        </p:nvSpPr>
        <p:spPr>
          <a:xfrm flipH="false" flipV="false" rot="7962042">
            <a:off x="-1615455" y="-2988454"/>
            <a:ext cx="2770457" cy="6883122"/>
          </a:xfrm>
          <a:custGeom>
            <a:avLst/>
            <a:gdLst/>
            <a:ahLst/>
            <a:cxnLst/>
            <a:rect r="r" b="b" t="t" l="l"/>
            <a:pathLst>
              <a:path h="6883122" w="2770457">
                <a:moveTo>
                  <a:pt x="0" y="0"/>
                </a:moveTo>
                <a:lnTo>
                  <a:pt x="2770457" y="0"/>
                </a:lnTo>
                <a:lnTo>
                  <a:pt x="2770457" y="6883122"/>
                </a:lnTo>
                <a:lnTo>
                  <a:pt x="0" y="6883122"/>
                </a:lnTo>
                <a:lnTo>
                  <a:pt x="0" y="0"/>
                </a:lnTo>
                <a:close/>
              </a:path>
            </a:pathLst>
          </a:custGeom>
          <a:blipFill>
            <a:blip r:embed="rId5"/>
            <a:stretch>
              <a:fillRect l="0" t="0" r="0" b="0"/>
            </a:stretch>
          </a:blipFill>
        </p:spPr>
      </p:sp>
      <p:sp>
        <p:nvSpPr>
          <p:cNvPr name="Freeform 9" id="9"/>
          <p:cNvSpPr/>
          <p:nvPr/>
        </p:nvSpPr>
        <p:spPr>
          <a:xfrm flipH="false" flipV="false" rot="9173085">
            <a:off x="547951" y="-674957"/>
            <a:ext cx="1548268" cy="2256129"/>
          </a:xfrm>
          <a:custGeom>
            <a:avLst/>
            <a:gdLst/>
            <a:ahLst/>
            <a:cxnLst/>
            <a:rect r="r" b="b" t="t" l="l"/>
            <a:pathLst>
              <a:path h="2256129" w="1548268">
                <a:moveTo>
                  <a:pt x="0" y="0"/>
                </a:moveTo>
                <a:lnTo>
                  <a:pt x="1548268" y="0"/>
                </a:lnTo>
                <a:lnTo>
                  <a:pt x="1548268" y="2256128"/>
                </a:lnTo>
                <a:lnTo>
                  <a:pt x="0" y="2256128"/>
                </a:lnTo>
                <a:lnTo>
                  <a:pt x="0" y="0"/>
                </a:lnTo>
                <a:close/>
              </a:path>
            </a:pathLst>
          </a:custGeom>
          <a:blipFill>
            <a:blip r:embed="rId6"/>
            <a:stretch>
              <a:fillRect l="0" t="0" r="0" b="0"/>
            </a:stretch>
          </a:blipFill>
        </p:spPr>
      </p:sp>
      <p:sp>
        <p:nvSpPr>
          <p:cNvPr name="Freeform 10" id="10"/>
          <p:cNvSpPr/>
          <p:nvPr/>
        </p:nvSpPr>
        <p:spPr>
          <a:xfrm flipH="true" flipV="false" rot="9529906">
            <a:off x="1852022" y="-1133107"/>
            <a:ext cx="1270293" cy="3172429"/>
          </a:xfrm>
          <a:custGeom>
            <a:avLst/>
            <a:gdLst/>
            <a:ahLst/>
            <a:cxnLst/>
            <a:rect r="r" b="b" t="t" l="l"/>
            <a:pathLst>
              <a:path h="3172429" w="1270293">
                <a:moveTo>
                  <a:pt x="1270294" y="0"/>
                </a:moveTo>
                <a:lnTo>
                  <a:pt x="0" y="0"/>
                </a:lnTo>
                <a:lnTo>
                  <a:pt x="0" y="3172428"/>
                </a:lnTo>
                <a:lnTo>
                  <a:pt x="1270294" y="3172428"/>
                </a:lnTo>
                <a:lnTo>
                  <a:pt x="1270294" y="0"/>
                </a:lnTo>
                <a:close/>
              </a:path>
            </a:pathLst>
          </a:custGeom>
          <a:blipFill>
            <a:blip r:embed="rId7"/>
            <a:stretch>
              <a:fillRect l="0" t="0" r="0" b="0"/>
            </a:stretch>
          </a:blipFill>
        </p:spPr>
      </p:sp>
      <p:sp>
        <p:nvSpPr>
          <p:cNvPr name="Freeform 11" id="11"/>
          <p:cNvSpPr/>
          <p:nvPr/>
        </p:nvSpPr>
        <p:spPr>
          <a:xfrm flipH="false" flipV="false" rot="5490619">
            <a:off x="312608" y="3021072"/>
            <a:ext cx="554273" cy="1007769"/>
          </a:xfrm>
          <a:custGeom>
            <a:avLst/>
            <a:gdLst/>
            <a:ahLst/>
            <a:cxnLst/>
            <a:rect r="r" b="b" t="t" l="l"/>
            <a:pathLst>
              <a:path h="1007769" w="554273">
                <a:moveTo>
                  <a:pt x="0" y="0"/>
                </a:moveTo>
                <a:lnTo>
                  <a:pt x="554274" y="0"/>
                </a:lnTo>
                <a:lnTo>
                  <a:pt x="554274" y="1007769"/>
                </a:lnTo>
                <a:lnTo>
                  <a:pt x="0" y="1007769"/>
                </a:lnTo>
                <a:lnTo>
                  <a:pt x="0" y="0"/>
                </a:lnTo>
                <a:close/>
              </a:path>
            </a:pathLst>
          </a:custGeom>
          <a:blipFill>
            <a:blip r:embed="rId8"/>
            <a:stretch>
              <a:fillRect l="0" t="0" r="0" b="0"/>
            </a:stretch>
          </a:blipFill>
        </p:spPr>
      </p:sp>
      <p:sp>
        <p:nvSpPr>
          <p:cNvPr name="Freeform 12" id="12"/>
          <p:cNvSpPr/>
          <p:nvPr/>
        </p:nvSpPr>
        <p:spPr>
          <a:xfrm flipH="false" flipV="false" rot="-1853187">
            <a:off x="1936021" y="3559256"/>
            <a:ext cx="383936" cy="906043"/>
          </a:xfrm>
          <a:custGeom>
            <a:avLst/>
            <a:gdLst/>
            <a:ahLst/>
            <a:cxnLst/>
            <a:rect r="r" b="b" t="t" l="l"/>
            <a:pathLst>
              <a:path h="906043" w="383936">
                <a:moveTo>
                  <a:pt x="0" y="0"/>
                </a:moveTo>
                <a:lnTo>
                  <a:pt x="383936" y="0"/>
                </a:lnTo>
                <a:lnTo>
                  <a:pt x="383936" y="906043"/>
                </a:lnTo>
                <a:lnTo>
                  <a:pt x="0" y="906043"/>
                </a:lnTo>
                <a:lnTo>
                  <a:pt x="0" y="0"/>
                </a:lnTo>
                <a:close/>
              </a:path>
            </a:pathLst>
          </a:custGeom>
          <a:blipFill>
            <a:blip r:embed="rId9"/>
            <a:stretch>
              <a:fillRect l="0" t="0" r="0" b="0"/>
            </a:stretch>
          </a:blipFill>
        </p:spPr>
      </p:sp>
      <p:sp>
        <p:nvSpPr>
          <p:cNvPr name="Freeform 13" id="13"/>
          <p:cNvSpPr/>
          <p:nvPr/>
        </p:nvSpPr>
        <p:spPr>
          <a:xfrm flipH="false" flipV="false" rot="-1141099">
            <a:off x="16227382" y="7564634"/>
            <a:ext cx="1268138" cy="4354122"/>
          </a:xfrm>
          <a:custGeom>
            <a:avLst/>
            <a:gdLst/>
            <a:ahLst/>
            <a:cxnLst/>
            <a:rect r="r" b="b" t="t" l="l"/>
            <a:pathLst>
              <a:path h="4354122" w="1268138">
                <a:moveTo>
                  <a:pt x="0" y="0"/>
                </a:moveTo>
                <a:lnTo>
                  <a:pt x="1268138" y="0"/>
                </a:lnTo>
                <a:lnTo>
                  <a:pt x="1268138" y="4354122"/>
                </a:lnTo>
                <a:lnTo>
                  <a:pt x="0" y="4354122"/>
                </a:lnTo>
                <a:lnTo>
                  <a:pt x="0" y="0"/>
                </a:lnTo>
                <a:close/>
              </a:path>
            </a:pathLst>
          </a:custGeom>
          <a:blipFill>
            <a:blip r:embed="rId10"/>
            <a:stretch>
              <a:fillRect l="0" t="0" r="0" b="0"/>
            </a:stretch>
          </a:blipFill>
        </p:spPr>
      </p:sp>
      <p:sp>
        <p:nvSpPr>
          <p:cNvPr name="Freeform 14" id="14"/>
          <p:cNvSpPr/>
          <p:nvPr/>
        </p:nvSpPr>
        <p:spPr>
          <a:xfrm flipH="false" flipV="false" rot="0">
            <a:off x="-230227" y="8313410"/>
            <a:ext cx="964079" cy="2433006"/>
          </a:xfrm>
          <a:custGeom>
            <a:avLst/>
            <a:gdLst/>
            <a:ahLst/>
            <a:cxnLst/>
            <a:rect r="r" b="b" t="t" l="l"/>
            <a:pathLst>
              <a:path h="2433006" w="964079">
                <a:moveTo>
                  <a:pt x="0" y="0"/>
                </a:moveTo>
                <a:lnTo>
                  <a:pt x="964079" y="0"/>
                </a:lnTo>
                <a:lnTo>
                  <a:pt x="964079" y="2433007"/>
                </a:lnTo>
                <a:lnTo>
                  <a:pt x="0" y="2433007"/>
                </a:lnTo>
                <a:lnTo>
                  <a:pt x="0" y="0"/>
                </a:lnTo>
                <a:close/>
              </a:path>
            </a:pathLst>
          </a:custGeom>
          <a:blipFill>
            <a:blip r:embed="rId11"/>
            <a:stretch>
              <a:fillRect l="0" t="0" r="0" b="0"/>
            </a:stretch>
          </a:blipFill>
        </p:spPr>
      </p:sp>
      <p:sp>
        <p:nvSpPr>
          <p:cNvPr name="Freeform 15" id="15"/>
          <p:cNvSpPr/>
          <p:nvPr/>
        </p:nvSpPr>
        <p:spPr>
          <a:xfrm flipH="false" flipV="false" rot="954738">
            <a:off x="-36762" y="8612782"/>
            <a:ext cx="1541228" cy="3829139"/>
          </a:xfrm>
          <a:custGeom>
            <a:avLst/>
            <a:gdLst/>
            <a:ahLst/>
            <a:cxnLst/>
            <a:rect r="r" b="b" t="t" l="l"/>
            <a:pathLst>
              <a:path h="3829139" w="1541228">
                <a:moveTo>
                  <a:pt x="0" y="0"/>
                </a:moveTo>
                <a:lnTo>
                  <a:pt x="1541228" y="0"/>
                </a:lnTo>
                <a:lnTo>
                  <a:pt x="1541228" y="3829139"/>
                </a:lnTo>
                <a:lnTo>
                  <a:pt x="0" y="3829139"/>
                </a:lnTo>
                <a:lnTo>
                  <a:pt x="0" y="0"/>
                </a:lnTo>
                <a:close/>
              </a:path>
            </a:pathLst>
          </a:custGeom>
          <a:blipFill>
            <a:blip r:embed="rId5"/>
            <a:stretch>
              <a:fillRect l="0" t="0" r="0" b="0"/>
            </a:stretch>
          </a:blipFill>
        </p:spPr>
      </p:sp>
      <p:sp>
        <p:nvSpPr>
          <p:cNvPr name="Freeform 16" id="16"/>
          <p:cNvSpPr/>
          <p:nvPr/>
        </p:nvSpPr>
        <p:spPr>
          <a:xfrm flipH="false" flipV="false" rot="-9527996">
            <a:off x="16747399" y="-663098"/>
            <a:ext cx="1548268" cy="2256129"/>
          </a:xfrm>
          <a:custGeom>
            <a:avLst/>
            <a:gdLst/>
            <a:ahLst/>
            <a:cxnLst/>
            <a:rect r="r" b="b" t="t" l="l"/>
            <a:pathLst>
              <a:path h="2256129" w="1548268">
                <a:moveTo>
                  <a:pt x="0" y="0"/>
                </a:moveTo>
                <a:lnTo>
                  <a:pt x="1548269" y="0"/>
                </a:lnTo>
                <a:lnTo>
                  <a:pt x="1548269" y="2256129"/>
                </a:lnTo>
                <a:lnTo>
                  <a:pt x="0" y="2256129"/>
                </a:lnTo>
                <a:lnTo>
                  <a:pt x="0" y="0"/>
                </a:lnTo>
                <a:close/>
              </a:path>
            </a:pathLst>
          </a:custGeom>
          <a:blipFill>
            <a:blip r:embed="rId6"/>
            <a:stretch>
              <a:fillRect l="0" t="0" r="0" b="0"/>
            </a:stretch>
          </a:blipFill>
        </p:spPr>
      </p:sp>
      <p:sp>
        <p:nvSpPr>
          <p:cNvPr name="Freeform 17" id="17"/>
          <p:cNvSpPr/>
          <p:nvPr/>
        </p:nvSpPr>
        <p:spPr>
          <a:xfrm flipH="true" flipV="false" rot="-6732337">
            <a:off x="15749704" y="1149887"/>
            <a:ext cx="384789" cy="699616"/>
          </a:xfrm>
          <a:custGeom>
            <a:avLst/>
            <a:gdLst/>
            <a:ahLst/>
            <a:cxnLst/>
            <a:rect r="r" b="b" t="t" l="l"/>
            <a:pathLst>
              <a:path h="699616" w="384789">
                <a:moveTo>
                  <a:pt x="384789" y="0"/>
                </a:moveTo>
                <a:lnTo>
                  <a:pt x="0" y="0"/>
                </a:lnTo>
                <a:lnTo>
                  <a:pt x="0" y="699616"/>
                </a:lnTo>
                <a:lnTo>
                  <a:pt x="384789" y="699616"/>
                </a:lnTo>
                <a:lnTo>
                  <a:pt x="384789" y="0"/>
                </a:lnTo>
                <a:close/>
              </a:path>
            </a:pathLst>
          </a:custGeom>
          <a:blipFill>
            <a:blip r:embed="rId8"/>
            <a:stretch>
              <a:fillRect l="0" t="0" r="0" b="0"/>
            </a:stretch>
          </a:blipFill>
        </p:spPr>
      </p:sp>
      <p:sp>
        <p:nvSpPr>
          <p:cNvPr name="Freeform 18" id="18"/>
          <p:cNvSpPr/>
          <p:nvPr/>
        </p:nvSpPr>
        <p:spPr>
          <a:xfrm flipH="true" flipV="false" rot="2158146">
            <a:off x="16266961" y="2628013"/>
            <a:ext cx="249784" cy="589462"/>
          </a:xfrm>
          <a:custGeom>
            <a:avLst/>
            <a:gdLst/>
            <a:ahLst/>
            <a:cxnLst/>
            <a:rect r="r" b="b" t="t" l="l"/>
            <a:pathLst>
              <a:path h="589462" w="249784">
                <a:moveTo>
                  <a:pt x="249785" y="0"/>
                </a:moveTo>
                <a:lnTo>
                  <a:pt x="0" y="0"/>
                </a:lnTo>
                <a:lnTo>
                  <a:pt x="0" y="589462"/>
                </a:lnTo>
                <a:lnTo>
                  <a:pt x="249785" y="589462"/>
                </a:lnTo>
                <a:lnTo>
                  <a:pt x="249785" y="0"/>
                </a:lnTo>
                <a:close/>
              </a:path>
            </a:pathLst>
          </a:custGeom>
          <a:blipFill>
            <a:blip r:embed="rId9"/>
            <a:stretch>
              <a:fillRect l="0" t="0" r="0" b="0"/>
            </a:stretch>
          </a:blipFill>
        </p:spPr>
      </p:sp>
      <p:sp>
        <p:nvSpPr>
          <p:cNvPr name="TextBox 19" id="19"/>
          <p:cNvSpPr txBox="true"/>
          <p:nvPr/>
        </p:nvSpPr>
        <p:spPr>
          <a:xfrm rot="0">
            <a:off x="1322085" y="4977757"/>
            <a:ext cx="15912014" cy="1107954"/>
          </a:xfrm>
          <a:prstGeom prst="rect">
            <a:avLst/>
          </a:prstGeom>
        </p:spPr>
        <p:txBody>
          <a:bodyPr anchor="t" rtlCol="false" tIns="0" lIns="0" bIns="0" rIns="0">
            <a:spAutoFit/>
          </a:bodyPr>
          <a:lstStyle/>
          <a:p>
            <a:pPr algn="ctr">
              <a:lnSpc>
                <a:spcPts val="9047"/>
              </a:lnSpc>
            </a:pPr>
            <a:r>
              <a:rPr lang="en-US" sz="6462">
                <a:solidFill>
                  <a:srgbClr val="677EA4"/>
                </a:solidFill>
                <a:latin typeface="Open Sans"/>
                <a:ea typeface="Open Sans"/>
                <a:cs typeface="Open Sans"/>
                <a:sym typeface="Open Sans"/>
              </a:rPr>
              <a:t>E'tiboringiz uchun rahmat</a:t>
            </a:r>
          </a:p>
        </p:txBody>
      </p:sp>
      <p:sp>
        <p:nvSpPr>
          <p:cNvPr name="TextBox 20" id="20"/>
          <p:cNvSpPr txBox="true"/>
          <p:nvPr/>
        </p:nvSpPr>
        <p:spPr>
          <a:xfrm rot="0">
            <a:off x="9278092" y="9148905"/>
            <a:ext cx="5325233" cy="580390"/>
          </a:xfrm>
          <a:prstGeom prst="rect">
            <a:avLst/>
          </a:prstGeom>
        </p:spPr>
        <p:txBody>
          <a:bodyPr anchor="t" rtlCol="false" tIns="0" lIns="0" bIns="0" rIns="0">
            <a:spAutoFit/>
          </a:bodyPr>
          <a:lstStyle/>
          <a:p>
            <a:pPr algn="ctr">
              <a:lnSpc>
                <a:spcPts val="4759"/>
              </a:lnSpc>
            </a:pPr>
            <a:r>
              <a:rPr lang="en-US" sz="3399">
                <a:solidFill>
                  <a:srgbClr val="677EA4"/>
                </a:solidFill>
                <a:latin typeface="Open Sans"/>
                <a:ea typeface="Open Sans"/>
                <a:cs typeface="Open Sans"/>
                <a:sym typeface="Open Sans"/>
              </a:rPr>
              <a:t>X-17 O'tamuratova Umida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DAGVKX8pvH8</dc:identifier>
  <dcterms:modified xsi:type="dcterms:W3CDTF">2011-08-01T06:04:30Z</dcterms:modified>
  <cp:revision>1</cp:revision>
  <dc:title> Umumiy pedagogika Oilada tarbiya asoslari</dc:title>
</cp:coreProperties>
</file>