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4846320"/>
            <a:ext cx="12191695" cy="731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400" b="1">
                <a:solidFill>
                  <a:srgbClr val="FFFFFF"/>
                </a:solidFill>
                <a:latin typeface="Calibri"/>
              </a:defRPr>
            </a:pPr>
            <a:r>
              <a:t>Iqlim o‘zgarishi: sabablari, oqibatlari va moslashuv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840480"/>
            <a:ext cx="10515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0">
                <a:solidFill>
                  <a:srgbClr val="E8F5E9"/>
                </a:solidFill>
                <a:latin typeface="Calibri"/>
              </a:defRPr>
            </a:pPr>
            <a:r>
              <a:t>Geografiya, fizika va biologiya darslari uchun taqdimot (9–11-sinflar)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21208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FFFFFF"/>
                </a:solidFill>
                <a:latin typeface="Calibri"/>
              </a:defRPr>
            </a:pPr>
            <a:r>
              <a:t>EcoEdu – ekologik taʼlim platformasi | ecoedu.uz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1325880"/>
            <a:ext cx="2011680" cy="54864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1148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400" b="1">
                <a:solidFill>
                  <a:srgbClr val="2E7D32"/>
                </a:solidFill>
                <a:latin typeface="Calibri"/>
              </a:defRPr>
            </a:pPr>
            <a:r>
              <a:t>Ob-havo va iqlim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Ob-havo – atmosferaning qisqa muddatli holati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Iqlim – ko‘p yillik ob-havo rejimi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Iqlim o‘zgarishi – uzoq muddatli siljishlar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Tabiiy va antropogen omillar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263640"/>
            <a:ext cx="1280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616161"/>
                </a:solidFill>
                <a:latin typeface="Calibri"/>
              </a:defRPr>
            </a:pPr>
            <a:r>
              <a:t>2 / 12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1325880"/>
            <a:ext cx="2011680" cy="54864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1148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400" b="1">
                <a:solidFill>
                  <a:srgbClr val="2E7D32"/>
                </a:solidFill>
                <a:latin typeface="Calibri"/>
              </a:defRPr>
            </a:pPr>
            <a:r>
              <a:t>Issiqxona effekti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Quyosh nurlari Yer yuzasini isitadi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Yer infraqizil nurlanish chiqaradi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Issiqxona gazlari bu issiqlikning bir qismini ushlab qoladi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Tabiiy issiqxona effektisiz Yer juda sovuq bo‘lar edi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263640"/>
            <a:ext cx="1280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616161"/>
                </a:solidFill>
                <a:latin typeface="Calibri"/>
              </a:defRPr>
            </a:pPr>
            <a:r>
              <a:t>3 / 12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1325880"/>
            <a:ext cx="2011680" cy="54864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1148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400" b="1">
                <a:solidFill>
                  <a:srgbClr val="2E7D32"/>
                </a:solidFill>
                <a:latin typeface="Calibri"/>
              </a:defRPr>
            </a:pPr>
            <a:r>
              <a:t>Asosiy issiqxona gazlari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Karbonat angidrid (CO₂) – yoqilg‘i yoqish, o‘rmonlarni kesish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Metan (CH₄) – chorvachilik, sholikorlik, chiqindixonalar, gaz sizishi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Azot(I) oksidi (N₂O) – azotli o‘g‘itlar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Suv bug‘i – tabiiy kuchaytiruvchi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263640"/>
            <a:ext cx="1280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616161"/>
                </a:solidFill>
                <a:latin typeface="Calibri"/>
              </a:defRPr>
            </a:pPr>
            <a:r>
              <a:t>4 / 12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1325880"/>
            <a:ext cx="2011680" cy="54864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1148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400" b="1">
                <a:solidFill>
                  <a:srgbClr val="2E7D32"/>
                </a:solidFill>
                <a:latin typeface="Calibri"/>
              </a:defRPr>
            </a:pPr>
            <a:r>
              <a:t>Global isish faktlari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IPCC (2021): 2011–2020-yillarda Yer yuzasining o‘rtacha harorati 1850–1900-yillarga nisbatan taxminan 1,1 °C yuqori bo‘lgan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Isishning asosiy sababi – inson faoliyati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So‘nggi o‘n yilliklar kuzatuvlar tarixidagi eng issiq davrlar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Isish jarayoni davom etmoqda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263640"/>
            <a:ext cx="1280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616161"/>
                </a:solidFill>
                <a:latin typeface="Calibri"/>
              </a:defRPr>
            </a:pPr>
            <a:r>
              <a:t>5 / 12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1325880"/>
            <a:ext cx="2011680" cy="54864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1148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400" b="1">
                <a:solidFill>
                  <a:srgbClr val="2E7D32"/>
                </a:solidFill>
                <a:latin typeface="Calibri"/>
              </a:defRPr>
            </a:pPr>
            <a:r>
              <a:t>Global oqibatlar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Muzliklar va qutb muzlarining erishi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Dunyo okeani sathining ko‘tarilishi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Issiq to‘lqinlar, qurg‘oqchilik va jalalarning ko‘payishi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Ekotizimlar va turlar xilma-xilligiga xavf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263640"/>
            <a:ext cx="1280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616161"/>
                </a:solidFill>
                <a:latin typeface="Calibri"/>
              </a:defRPr>
            </a:pPr>
            <a:r>
              <a:t>6 / 12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1325880"/>
            <a:ext cx="2011680" cy="54864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1148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400" b="1">
                <a:solidFill>
                  <a:srgbClr val="2E7D32"/>
                </a:solidFill>
                <a:latin typeface="Calibri"/>
              </a:defRPr>
            </a:pPr>
            <a:r>
              <a:t>Oʻzbekiston uchun oqibatlar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Tog‘ muzliklarining qisqarishi – daryo oqimiga taʼsir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Suv tanqisligining kuchayishi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Issiq kunlar sonining ortishi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Qishloq xo‘jaligi va aholi salomatligiga taʼsir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263640"/>
            <a:ext cx="1280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616161"/>
                </a:solidFill>
                <a:latin typeface="Calibri"/>
              </a:defRPr>
            </a:pPr>
            <a:r>
              <a:t>7 / 12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1325880"/>
            <a:ext cx="2011680" cy="54864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1148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400" b="1">
                <a:solidFill>
                  <a:srgbClr val="2E7D32"/>
                </a:solidFill>
                <a:latin typeface="Calibri"/>
              </a:defRPr>
            </a:pPr>
            <a:r>
              <a:t>Xalqaro hamkorlik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1992: BMTning Iqlim o‘zgarishi to‘g‘risidagi doiraviy konvensiyasi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2015: Parij kelishuvi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Maqsad: isishni 2 °C dan ancha pastda ushlab turish, 1,5 °C ga intilish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Har bir davlat milliy hissasini belgilaydi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263640"/>
            <a:ext cx="1280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616161"/>
                </a:solidFill>
                <a:latin typeface="Calibri"/>
              </a:defRPr>
            </a:pPr>
            <a:r>
              <a:t>8 / 12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1325880"/>
            <a:ext cx="2011680" cy="54864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1148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400" b="1">
                <a:solidFill>
                  <a:srgbClr val="2E7D32"/>
                </a:solidFill>
                <a:latin typeface="Calibri"/>
              </a:defRPr>
            </a:pPr>
            <a:r>
              <a:t>Oʻzbekiston majburiyatlari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2021-yil oktyabrda yangilangan milliy hissa taqdim etilgan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2030-yilgacha YaIM birligiga to‘g‘ri keladigan issiqxona gazlari chiqindilarini 2010-yil darajasiga nisbatan 35 foizga kamaytirish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Qayta tiklanuvchi energetikani rivojlantirish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Ko‘kalamzorlashtirish ("Yashil makon")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263640"/>
            <a:ext cx="1280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616161"/>
                </a:solidFill>
                <a:latin typeface="Calibri"/>
              </a:defRPr>
            </a:pPr>
            <a:r>
              <a:t>9 / 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1325880"/>
            <a:ext cx="2011680" cy="54864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1148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400" b="1">
                <a:solidFill>
                  <a:srgbClr val="2E7D32"/>
                </a:solidFill>
                <a:latin typeface="Calibri"/>
              </a:defRPr>
            </a:pPr>
            <a:r>
              <a:t>Moslashuv choralari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Suvni tejovchi sug‘orish texnologiyalari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Qurg‘oqchilikka chidamli ekin navlari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Shaharlarni ko‘kalamzorlashtirish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Favqulodda ob-havo hodisalaridan ogohlantirish tizimlari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263640"/>
            <a:ext cx="1280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616161"/>
                </a:solidFill>
                <a:latin typeface="Calibri"/>
              </a:defRPr>
            </a:pPr>
            <a:r>
              <a:t>10 / 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1325880"/>
            <a:ext cx="2011680" cy="54864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1148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400" b="1">
                <a:solidFill>
                  <a:srgbClr val="2E7D32"/>
                </a:solidFill>
                <a:latin typeface="Calibri"/>
              </a:defRPr>
            </a:pPr>
            <a:r>
              <a:t>Har birimizning hissamiz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Elektr energiyasi va issiqlikni tejash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Jamoat transporti, velosiped, piyoda yurish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Daraxt ekish va parvarishlash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Oziq-ovqat va chiqindilarni kamaytirish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263640"/>
            <a:ext cx="1280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616161"/>
                </a:solidFill>
                <a:latin typeface="Calibri"/>
              </a:defRPr>
            </a:pPr>
            <a:r>
              <a:t>11 / 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6000" b="1">
                <a:solidFill>
                  <a:srgbClr val="FFFFFF"/>
                </a:solidFill>
                <a:latin typeface="Calibri"/>
              </a:defRPr>
            </a:pPr>
            <a:r>
              <a:t>Savollar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657600"/>
            <a:ext cx="10515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0">
                <a:solidFill>
                  <a:srgbClr val="E8F5E9"/>
                </a:solidFill>
                <a:latin typeface="Calibri"/>
              </a:defRPr>
            </a:pPr>
            <a:r>
              <a:t>Eʼtiboringiz uchun rahmat!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