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846320"/>
            <a:ext cx="12191695" cy="7315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22960" y="1828800"/>
            <a:ext cx="10515600" cy="20116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4400" b="1">
                <a:solidFill>
                  <a:srgbClr val="FFFFFF"/>
                </a:solidFill>
                <a:latin typeface="Calibri"/>
              </a:defRPr>
            </a:pPr>
            <a:r>
              <a:t>Oʻzbekiston Qizil kitobiga kiritilgan hayvonlar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22960" y="384048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200" b="0">
                <a:solidFill>
                  <a:srgbClr val="E8F5E9"/>
                </a:solidFill>
                <a:latin typeface="Calibri"/>
              </a:defRPr>
            </a:pPr>
            <a:r>
              <a:t>Biologiya darslari va ekologik to‘garaklar uchun taqdimot (7–9-sinflar)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5212080"/>
            <a:ext cx="10515600" cy="5486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600" b="0">
                <a:solidFill>
                  <a:srgbClr val="FFFFFF"/>
                </a:solidFill>
                <a:latin typeface="Calibri"/>
              </a:defRPr>
            </a:pPr>
            <a:r>
              <a:t>EcoEdu – ekologik taʼlim platformasi | ecoedu.uz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2011680" cy="54864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114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2E7D32"/>
                </a:solidFill>
                <a:latin typeface="Calibri"/>
              </a:defRPr>
            </a:pPr>
            <a:r>
              <a:t>Oʻzbekiston Qizil kitobi nashrlari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1983–1984: birinchi nashr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1993, 2003, 2006, 2009 yillardagi nashrlar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2019: navbatdagi nashr, 2 tom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I tom – o‘simliklar va zamburug‘lar, II tom – hayvonlar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26364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16161"/>
                </a:solidFill>
                <a:latin typeface="Calibri"/>
              </a:defRPr>
            </a:pPr>
            <a:r>
              <a:t>2 / 12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2011680" cy="54864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114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2E7D32"/>
                </a:solidFill>
                <a:latin typeface="Calibri"/>
              </a:defRPr>
            </a:pPr>
            <a:r>
              <a:t>2019-yilgi nashrda hayvonlar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Sutemizuvchilar – 30 tur, qushlar – 52 tur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Sudralib yuruvchilar – 21 tur, baliqlar – 17 tur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Suvda hamda quruqlikda yashovchilar – 3 tur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Mollyuskalar – 14 tur, bo‘g‘imoyoqlilar – 66 tur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26364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16161"/>
                </a:solidFill>
                <a:latin typeface="Calibri"/>
              </a:defRPr>
            </a:pPr>
            <a:r>
              <a:t>3 / 12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2011680" cy="54864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114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2E7D32"/>
                </a:solidFill>
                <a:latin typeface="Calibri"/>
              </a:defRPr>
            </a:pPr>
            <a:r>
              <a:t>Qor qoploni (irbis)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Baland tog‘larda yashovchi yirik mushuksimon yirtqich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Hisor va Gʻarbiy Tyanshan tog‘larida uchraydi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Asosiy xavf: brakonerlik, o‘ljasining kamayishi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Qo‘riqxonalarda muhofaza qilinadi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26364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16161"/>
                </a:solidFill>
                <a:latin typeface="Calibri"/>
              </a:defRPr>
            </a:pPr>
            <a:r>
              <a:t>4 / 12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2011680" cy="54864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114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2E7D32"/>
                </a:solidFill>
                <a:latin typeface="Calibri"/>
              </a:defRPr>
            </a:pPr>
            <a:r>
              <a:t>Buxoro bug‘usi (xongul)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Daryo bo‘yidagi to‘qay o‘rmonlarida yashaydi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To‘qaylarning qisqarishi sababli kamaygan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Qo‘riqxona va pitomniklarda ko‘paytirilmoqda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Tugay ekotizimining ramzi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26364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16161"/>
                </a:solidFill>
                <a:latin typeface="Calibri"/>
              </a:defRPr>
            </a:pPr>
            <a:r>
              <a:t>5 / 12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2011680" cy="54864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114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2E7D32"/>
                </a:solidFill>
                <a:latin typeface="Calibri"/>
              </a:defRPr>
            </a:pPr>
            <a:r>
              <a:t>Jayron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Cho‘l va chalacho‘llarda yashovchi tezchopar tuyoqli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Brakonerlik va yashash joylarining o‘zlashtirilishi xavfi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Buxoro viloyatidagi "Jayron" ekomarkazida ko‘paytiriladi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Himoyasi cho‘l ekotizimini saqlash bilan bog‘liq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26364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16161"/>
                </a:solidFill>
                <a:latin typeface="Calibri"/>
              </a:defRPr>
            </a:pPr>
            <a:r>
              <a:t>6 / 12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2011680" cy="54864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114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2E7D32"/>
                </a:solidFill>
                <a:latin typeface="Calibri"/>
              </a:defRPr>
            </a:pPr>
            <a:r>
              <a:t>Tog‘ tuyoqlilari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Morxo‘r (vintshox echki) – Surxondaryo tog‘larida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Ustyurt qo‘yi – Ustyurt platosida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Asosiy xavf: ov va yaylovlar uchun raqobat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Qo‘riqlanadigan hududlar muhim ahamiyatga ega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26364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16161"/>
                </a:solidFill>
                <a:latin typeface="Calibri"/>
              </a:defRPr>
            </a:pPr>
            <a:r>
              <a:t>7 / 12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2011680" cy="54864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114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2E7D32"/>
                </a:solidFill>
                <a:latin typeface="Calibri"/>
              </a:defRPr>
            </a:pPr>
            <a:r>
              <a:t>Noyob qushlar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Yo‘rg‘a tuvaloq – cho‘l qushi, noqonuniy ov xavfi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Itolg‘i (balaban) va boshqa lochinlar – noqonuniy savdo xavfi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Suv qushlari – suv havzalari qurishi xavfi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Qushlarni muhofaza qilish xalqaro konvensiyalari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26364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16161"/>
                </a:solidFill>
                <a:latin typeface="Calibri"/>
              </a:defRPr>
            </a:pPr>
            <a:r>
              <a:t>8 / 12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2011680" cy="54864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114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2E7D32"/>
                </a:solidFill>
                <a:latin typeface="Calibri"/>
              </a:defRPr>
            </a:pPr>
            <a:r>
              <a:t>Noyob baliqlar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Amudaryo kurakburunlari – faqat Amudaryo havzasida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Sirdaryo kurakburuni – juda kam uchraydi yoki yo‘qolgan bo‘lishi mumkin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Asosiy sabab: daryo oqimining o‘zgarishi va ifloslanish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Orol dengizi muammosi bilan bevosita bog‘liq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26364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16161"/>
                </a:solidFill>
                <a:latin typeface="Calibri"/>
              </a:defRPr>
            </a:pPr>
            <a:r>
              <a:t>9 / 12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2011680" cy="54864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114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2E7D32"/>
                </a:solidFill>
                <a:latin typeface="Calibri"/>
              </a:defRPr>
            </a:pPr>
            <a:r>
              <a:t>Turlar nega kamaymoqda?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Yashash joylarining yo‘qolishi va o‘zgarishi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Brakonerlik va noqonuniy savdo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Suv resurslarining kamayishi va ifloslanish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Iqlim o‘zgarishi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26364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16161"/>
                </a:solidFill>
                <a:latin typeface="Calibri"/>
              </a:defRPr>
            </a:pPr>
            <a:r>
              <a:t>10 / 12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320040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822960" y="1325880"/>
            <a:ext cx="2011680" cy="54864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411480"/>
            <a:ext cx="1078992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3400" b="1">
                <a:solidFill>
                  <a:srgbClr val="2E7D32"/>
                </a:solidFill>
                <a:latin typeface="Calibri"/>
              </a:defRPr>
            </a:pPr>
            <a:r>
              <a:t>Biz nima qila olamiz?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737360"/>
            <a:ext cx="10607040" cy="44805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Qizil kitob turlari haqida bilimni tarqatish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Tabiatda o‘simlik va hayvonlarga zarar yetkazmaslik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Noyob hayvonlar mahsulotlarini sotib olmaslik</a:t>
            </a:r>
          </a:p>
          <a:p>
            <a:pPr>
              <a:spcAft>
                <a:spcPts val="1400"/>
              </a:spcAft>
              <a:defRPr sz="2400">
                <a:solidFill>
                  <a:srgbClr val="212121"/>
                </a:solidFill>
                <a:latin typeface="Calibri"/>
              </a:defRPr>
            </a:pPr>
            <a:r>
              <a:t>●  Ekologik tadbirlar va ko‘chat ekishda qatnashish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607040" y="6263640"/>
            <a:ext cx="128016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1200" b="0">
                <a:solidFill>
                  <a:srgbClr val="616161"/>
                </a:solidFill>
                <a:latin typeface="Calibri"/>
              </a:defRPr>
            </a:pPr>
            <a:r>
              <a:t>11 / 12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2286000"/>
            <a:ext cx="10515600" cy="1371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6000" b="1">
                <a:solidFill>
                  <a:srgbClr val="FFFFFF"/>
                </a:solidFill>
                <a:latin typeface="Calibri"/>
              </a:defRPr>
            </a:pPr>
            <a:r>
              <a:t>Savollar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3657600"/>
            <a:ext cx="10515600" cy="914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600" b="0">
                <a:solidFill>
                  <a:srgbClr val="E8F5E9"/>
                </a:solidFill>
                <a:latin typeface="Calibri"/>
              </a:defRPr>
            </a:pPr>
            <a:r>
              <a:t>Eʼtiboringiz uchun rahmat!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