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6" r:id="rId4"/>
    <p:sldId id="260" r:id="rId5"/>
    <p:sldId id="258" r:id="rId6"/>
    <p:sldId id="270" r:id="rId7"/>
    <p:sldId id="274" r:id="rId8"/>
    <p:sldId id="263" r:id="rId9"/>
    <p:sldId id="269" r:id="rId10"/>
    <p:sldId id="276" r:id="rId11"/>
    <p:sldId id="271" r:id="rId12"/>
    <p:sldId id="273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7" d="100"/>
          <a:sy n="87" d="100"/>
        </p:scale>
        <p:origin x="50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uz.wikipedia.org/wiki/Tabiat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69BB81-8EE9-402F-B62A-B19D89BD5A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Global </a:t>
            </a:r>
            <a:r>
              <a:rPr lang="en-US" sz="60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ekologik</a:t>
            </a:r>
            <a:r>
              <a:rPr lang="en-US" sz="6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muammolar</a:t>
            </a:r>
            <a:endParaRPr lang="ru-RU" sz="6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7E8BE60-16EC-4141-B196-3845F39603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93161" y="5272055"/>
            <a:ext cx="8915399" cy="1126283"/>
          </a:xfrm>
        </p:spPr>
        <p:txBody>
          <a:bodyPr>
            <a:normAutofit/>
          </a:bodyPr>
          <a:lstStyle/>
          <a:p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Eshnazarova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Dildabonu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323-guruh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7290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>
            <a:extLst>
              <a:ext uri="{FF2B5EF4-FFF2-40B4-BE49-F238E27FC236}">
                <a16:creationId xmlns:a16="http://schemas.microsoft.com/office/drawing/2014/main" id="{1B0EAA11-7AC7-4F8A-87AF-454A136AF15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7150043" y="3429000"/>
            <a:ext cx="5041957" cy="3571011"/>
          </a:xfrm>
          <a:prstGeom prst="rect">
            <a:avLst/>
          </a:prstGeom>
        </p:spPr>
      </p:pic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77BA88D5-88C7-4FC6-8E45-4D8E620FD01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351489" y="-18737"/>
            <a:ext cx="5200988" cy="344773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B2491D9-3962-478F-972A-0D884813EB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106" y="2948927"/>
            <a:ext cx="5342016" cy="3909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4396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985349-EC81-465B-AEFB-179B049EB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3107" y="478335"/>
            <a:ext cx="4907806" cy="2450395"/>
          </a:xfrm>
        </p:spPr>
        <p:txBody>
          <a:bodyPr>
            <a:noAutofit/>
          </a:bodyPr>
          <a:lstStyle/>
          <a:p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Atrof-muhitni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ifloslanishdan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saqlash,tabiatni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muhofaza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qilish,atmosfera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suvni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tuproq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tarkibini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toza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saqlash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butun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bashariyat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asosiy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muammo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hisoblanadi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FD3C9975-2852-4BD0-8BA3-192627D44A7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675212" y="3354181"/>
            <a:ext cx="4907806" cy="3259090"/>
          </a:xfrm>
          <a:prstGeom prst="rect">
            <a:avLst/>
          </a:prstGeo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DC127446-CF3C-40B0-A158-7FD93AB8ECF5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050426" y="145245"/>
            <a:ext cx="4638261" cy="5102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4666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12C1E1-D3D8-45FE-8071-454CC226D0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3979" y="934615"/>
            <a:ext cx="10948021" cy="3538149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Tabiatni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asrang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!!! </a:t>
            </a:r>
            <a:b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Butun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kelajak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avlod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!!!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CD466FF-AFBE-4D0C-AC18-2765D9805C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75243" y="5168163"/>
            <a:ext cx="8915399" cy="1126283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E’tiboringiz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rahmat</a:t>
            </a:r>
            <a:endParaRPr lang="ru-RU" sz="3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081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085D7D6-5F07-4A56-A9E0-FAAD8D158717}"/>
              </a:ext>
            </a:extLst>
          </p:cNvPr>
          <p:cNvSpPr/>
          <p:nvPr/>
        </p:nvSpPr>
        <p:spPr>
          <a:xfrm>
            <a:off x="371060" y="1225689"/>
            <a:ext cx="1182094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Tabiatni</a:t>
            </a:r>
            <a:r>
              <a:rPr lang="en-US" sz="3600" b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muhofaza</a:t>
            </a:r>
            <a:r>
              <a:rPr lang="en-US" sz="3600" b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qilish</a:t>
            </a:r>
            <a:r>
              <a:rPr lang="en-US" sz="36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en-US" sz="3600" dirty="0" err="1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tooltip="Tabiat"/>
              </a:rPr>
              <a:t>tabiat</a:t>
            </a:r>
            <a:r>
              <a:rPr lang="en-US" sz="36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6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6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uning</a:t>
            </a:r>
            <a:r>
              <a:rPr lang="en-US" sz="36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boyliklaridan</a:t>
            </a:r>
            <a:r>
              <a:rPr lang="en-US" sz="36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oqilona</a:t>
            </a:r>
            <a:r>
              <a:rPr lang="en-US" sz="36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foydalanishga</a:t>
            </a:r>
            <a:r>
              <a:rPr lang="en-US" sz="36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tabiatni</a:t>
            </a:r>
            <a:r>
              <a:rPr lang="en-US" sz="36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inson</a:t>
            </a:r>
            <a:r>
              <a:rPr lang="en-US" sz="36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manfaatlarini</a:t>
            </a:r>
            <a:r>
              <a:rPr lang="en-US" sz="36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koʻzlab</a:t>
            </a:r>
            <a:r>
              <a:rPr lang="en-US" sz="36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ongli</a:t>
            </a:r>
            <a:r>
              <a:rPr lang="en-US" sz="36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ravishda</a:t>
            </a:r>
            <a:r>
              <a:rPr lang="en-US" sz="36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oʻzgartirishga</a:t>
            </a:r>
            <a:r>
              <a:rPr lang="en-US" sz="36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tabiat</a:t>
            </a:r>
            <a:r>
              <a:rPr lang="en-US" sz="36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6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umuman</a:t>
            </a:r>
            <a:r>
              <a:rPr lang="en-US" sz="36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tabiatni</a:t>
            </a:r>
            <a:r>
              <a:rPr lang="en-US" sz="36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uning</a:t>
            </a:r>
            <a:r>
              <a:rPr lang="en-US" sz="36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goʻzalligi</a:t>
            </a:r>
            <a:r>
              <a:rPr lang="en-US" sz="36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musaffoligini</a:t>
            </a:r>
            <a:r>
              <a:rPr lang="en-US" sz="36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saqlab</a:t>
            </a:r>
            <a:r>
              <a:rPr lang="en-US" sz="36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qolishga</a:t>
            </a:r>
            <a:r>
              <a:rPr lang="en-US" sz="36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6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yanada</a:t>
            </a:r>
            <a:r>
              <a:rPr lang="en-US" sz="36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boyitishga</a:t>
            </a:r>
            <a:r>
              <a:rPr lang="en-US" sz="36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qaratilgan</a:t>
            </a:r>
            <a:r>
              <a:rPr lang="en-US" sz="36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barcha</a:t>
            </a:r>
            <a:r>
              <a:rPr lang="en-US" sz="36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tadbirlar</a:t>
            </a:r>
            <a:r>
              <a:rPr lang="en-US" sz="36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majmuasi</a:t>
            </a:r>
            <a:r>
              <a:rPr lang="en-US" sz="36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Tabiatni</a:t>
            </a:r>
            <a:r>
              <a:rPr lang="en-US" sz="36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muhofaza</a:t>
            </a:r>
            <a:r>
              <a:rPr lang="en-US" sz="36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qilish</a:t>
            </a:r>
            <a:r>
              <a:rPr lang="en-US" sz="36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tadbirlari</a:t>
            </a:r>
            <a:r>
              <a:rPr lang="en-US" sz="36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majmuasiga</a:t>
            </a:r>
            <a:r>
              <a:rPr lang="en-US" sz="36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davlatlar</a:t>
            </a:r>
            <a:r>
              <a:rPr lang="en-US" sz="36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xalqaro</a:t>
            </a:r>
            <a:r>
              <a:rPr lang="en-US" sz="36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tashkilotlar</a:t>
            </a:r>
            <a:r>
              <a:rPr lang="en-US" sz="36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jamoat</a:t>
            </a:r>
            <a:r>
              <a:rPr lang="en-US" sz="36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ilmiy-texnik</a:t>
            </a:r>
            <a:r>
              <a:rPr lang="en-US" sz="36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ishlab</a:t>
            </a:r>
            <a:r>
              <a:rPr lang="en-US" sz="36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chiqarish</a:t>
            </a:r>
            <a:r>
              <a:rPr lang="en-US" sz="36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iqtisodiy</a:t>
            </a:r>
            <a:r>
              <a:rPr lang="en-US" sz="36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6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maʼmuriy</a:t>
            </a:r>
            <a:r>
              <a:rPr lang="en-US" sz="36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tashkilotlar</a:t>
            </a:r>
            <a:r>
              <a:rPr lang="en-US" sz="36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har </a:t>
            </a:r>
            <a:r>
              <a:rPr lang="en-US" sz="36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36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odam</a:t>
            </a:r>
            <a:r>
              <a:rPr lang="en-US" sz="36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tomonidan</a:t>
            </a:r>
            <a:r>
              <a:rPr lang="en-US" sz="36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amalga</a:t>
            </a:r>
            <a:r>
              <a:rPr lang="en-US" sz="36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oshiriladigan</a:t>
            </a:r>
            <a:r>
              <a:rPr lang="en-US" sz="36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tadbirlar</a:t>
            </a:r>
            <a:r>
              <a:rPr lang="en-US" sz="36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kiradi</a:t>
            </a:r>
            <a:r>
              <a:rPr lang="en-US" sz="36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1515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A05F867-DD71-4D3D-A77B-F152E0810D0D}"/>
              </a:ext>
            </a:extLst>
          </p:cNvPr>
          <p:cNvSpPr/>
          <p:nvPr/>
        </p:nvSpPr>
        <p:spPr>
          <a:xfrm>
            <a:off x="2948608" y="1033667"/>
            <a:ext cx="7142923" cy="9144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Tabiatni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muhofaza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qilishning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ikki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yo’li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mavjud</a:t>
            </a:r>
            <a:r>
              <a:rPr lang="en-US" dirty="0"/>
              <a:t>:</a:t>
            </a:r>
            <a:endParaRPr lang="ru-RU" dirty="0"/>
          </a:p>
        </p:txBody>
      </p:sp>
      <p:sp>
        <p:nvSpPr>
          <p:cNvPr id="3" name="Стрелка: вниз 2">
            <a:extLst>
              <a:ext uri="{FF2B5EF4-FFF2-40B4-BE49-F238E27FC236}">
                <a16:creationId xmlns:a16="http://schemas.microsoft.com/office/drawing/2014/main" id="{DCB10AEE-4E03-4A87-B04A-A419CD12F204}"/>
              </a:ext>
            </a:extLst>
          </p:cNvPr>
          <p:cNvSpPr/>
          <p:nvPr/>
        </p:nvSpPr>
        <p:spPr>
          <a:xfrm>
            <a:off x="3538330" y="2001076"/>
            <a:ext cx="484632" cy="649359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FB68C16-79E4-4587-B2B7-9AE59F66EC13}"/>
              </a:ext>
            </a:extLst>
          </p:cNvPr>
          <p:cNvSpPr/>
          <p:nvPr/>
        </p:nvSpPr>
        <p:spPr>
          <a:xfrm>
            <a:off x="859470" y="2650435"/>
            <a:ext cx="4783107" cy="352507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Birinchisi,alohida</a:t>
            </a:r>
            <a:r>
              <a:rPr lang="en-US" sz="2400" dirty="0"/>
              <a:t> </a:t>
            </a:r>
            <a:r>
              <a:rPr lang="en-US" sz="2400" dirty="0" err="1"/>
              <a:t>muhofaza</a:t>
            </a:r>
            <a:r>
              <a:rPr lang="en-US" sz="2400" dirty="0"/>
              <a:t> </a:t>
            </a:r>
            <a:r>
              <a:rPr lang="en-US" sz="2400" dirty="0" err="1"/>
              <a:t>etilgan</a:t>
            </a:r>
            <a:r>
              <a:rPr lang="en-US" sz="2400" dirty="0"/>
              <a:t> </a:t>
            </a:r>
            <a:r>
              <a:rPr lang="en-US" sz="2400" dirty="0" err="1"/>
              <a:t>hududlar</a:t>
            </a:r>
            <a:r>
              <a:rPr lang="en-US" sz="2400" dirty="0"/>
              <a:t> </a:t>
            </a:r>
            <a:r>
              <a:rPr lang="en-US" sz="2400" dirty="0" err="1"/>
              <a:t>ajratilib,u</a:t>
            </a:r>
            <a:r>
              <a:rPr lang="en-US" sz="2400" dirty="0"/>
              <a:t> </a:t>
            </a:r>
            <a:r>
              <a:rPr lang="en-US" sz="2400" dirty="0" err="1"/>
              <a:t>yerdagi</a:t>
            </a:r>
            <a:r>
              <a:rPr lang="en-US" sz="2400" dirty="0"/>
              <a:t> </a:t>
            </a:r>
            <a:r>
              <a:rPr lang="en-US" sz="2400" dirty="0" err="1"/>
              <a:t>tabiiy</a:t>
            </a:r>
            <a:r>
              <a:rPr lang="en-US" sz="2400" dirty="0"/>
              <a:t> </a:t>
            </a:r>
            <a:r>
              <a:rPr lang="en-US" sz="2400" dirty="0" err="1"/>
              <a:t>landshaftlar</a:t>
            </a:r>
            <a:r>
              <a:rPr lang="en-US" sz="2400" dirty="0"/>
              <a:t> </a:t>
            </a:r>
            <a:r>
              <a:rPr lang="en-US" sz="2400" dirty="0" err="1"/>
              <a:t>yoki</a:t>
            </a:r>
            <a:r>
              <a:rPr lang="en-US" sz="2400" dirty="0"/>
              <a:t> </a:t>
            </a:r>
            <a:r>
              <a:rPr lang="en-US" sz="2400" dirty="0" err="1"/>
              <a:t>noyob</a:t>
            </a:r>
            <a:r>
              <a:rPr lang="en-US" sz="2400" dirty="0"/>
              <a:t> </a:t>
            </a:r>
            <a:r>
              <a:rPr lang="en-US" sz="2400" dirty="0" err="1"/>
              <a:t>tabiat</a:t>
            </a:r>
            <a:r>
              <a:rPr lang="en-US" sz="2400" dirty="0"/>
              <a:t> </a:t>
            </a:r>
            <a:r>
              <a:rPr lang="en-US" sz="2400" dirty="0" err="1"/>
              <a:t>yodgorliklarini</a:t>
            </a:r>
            <a:r>
              <a:rPr lang="en-US" sz="2400" dirty="0"/>
              <a:t> </a:t>
            </a:r>
            <a:r>
              <a:rPr lang="en-US" sz="2400" dirty="0" err="1"/>
              <a:t>saqlab</a:t>
            </a:r>
            <a:r>
              <a:rPr lang="en-US" sz="2400" dirty="0"/>
              <a:t> </a:t>
            </a:r>
            <a:r>
              <a:rPr lang="en-US" sz="2400" dirty="0" err="1"/>
              <a:t>qolish,ayrim</a:t>
            </a:r>
            <a:r>
              <a:rPr lang="en-US" sz="2400" dirty="0"/>
              <a:t> </a:t>
            </a:r>
            <a:r>
              <a:rPr lang="en-US" sz="2400" dirty="0" err="1"/>
              <a:t>turdagi</a:t>
            </a:r>
            <a:r>
              <a:rPr lang="en-US" sz="2400" dirty="0"/>
              <a:t> </a:t>
            </a:r>
            <a:r>
              <a:rPr lang="en-US" sz="2400" dirty="0" err="1"/>
              <a:t>o’simlik</a:t>
            </a:r>
            <a:r>
              <a:rPr lang="en-US" sz="2400" dirty="0"/>
              <a:t> </a:t>
            </a:r>
            <a:r>
              <a:rPr lang="en-US" sz="2400" dirty="0" err="1"/>
              <a:t>va</a:t>
            </a:r>
            <a:r>
              <a:rPr lang="en-US" sz="2400" dirty="0"/>
              <a:t> </a:t>
            </a:r>
            <a:r>
              <a:rPr lang="en-US" sz="2400" dirty="0" err="1"/>
              <a:t>hayvonlarni</a:t>
            </a:r>
            <a:r>
              <a:rPr lang="en-US" sz="2400" dirty="0"/>
              <a:t> </a:t>
            </a:r>
            <a:r>
              <a:rPr lang="en-US" sz="2400" dirty="0" err="1"/>
              <a:t>saqlash</a:t>
            </a:r>
            <a:r>
              <a:rPr lang="en-US" sz="2400" dirty="0"/>
              <a:t> </a:t>
            </a:r>
            <a:r>
              <a:rPr lang="en-US" sz="2400" dirty="0" err="1"/>
              <a:t>va</a:t>
            </a:r>
            <a:r>
              <a:rPr lang="en-US" sz="2400" dirty="0"/>
              <a:t> </a:t>
            </a:r>
            <a:r>
              <a:rPr lang="en-US" sz="2400" dirty="0" err="1"/>
              <a:t>ko’paytirish</a:t>
            </a:r>
            <a:r>
              <a:rPr lang="en-US" sz="2400" dirty="0"/>
              <a:t> </a:t>
            </a:r>
            <a:r>
              <a:rPr lang="en-US" sz="2400" dirty="0" err="1"/>
              <a:t>tadbirlari</a:t>
            </a:r>
            <a:r>
              <a:rPr lang="en-US" sz="2400" dirty="0"/>
              <a:t> </a:t>
            </a:r>
            <a:r>
              <a:rPr lang="en-US" sz="2400" dirty="0" err="1"/>
              <a:t>amalga</a:t>
            </a:r>
            <a:r>
              <a:rPr lang="en-US" sz="2400" dirty="0"/>
              <a:t> </a:t>
            </a:r>
            <a:r>
              <a:rPr lang="en-US" sz="2400" dirty="0" err="1"/>
              <a:t>oshiriladi</a:t>
            </a:r>
            <a:r>
              <a:rPr lang="en-US" sz="2400" dirty="0"/>
              <a:t>.</a:t>
            </a:r>
            <a:endParaRPr lang="ru-RU" sz="240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968D84C-19DD-4713-A748-045DBE36E16A}"/>
              </a:ext>
            </a:extLst>
          </p:cNvPr>
          <p:cNvSpPr/>
          <p:nvPr/>
        </p:nvSpPr>
        <p:spPr>
          <a:xfrm>
            <a:off x="7262192" y="2650434"/>
            <a:ext cx="4174434" cy="352507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Ikkinchisi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qamrovli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bo’lib,xo’jalik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maqsadlarida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foydalanish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jarayonida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muhofaza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qilishni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o’z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ichiga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oladi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трелка: вниз 6">
            <a:extLst>
              <a:ext uri="{FF2B5EF4-FFF2-40B4-BE49-F238E27FC236}">
                <a16:creationId xmlns:a16="http://schemas.microsoft.com/office/drawing/2014/main" id="{7B09E18A-E67B-4079-A969-FAF53FEFA17A}"/>
              </a:ext>
            </a:extLst>
          </p:cNvPr>
          <p:cNvSpPr/>
          <p:nvPr/>
        </p:nvSpPr>
        <p:spPr>
          <a:xfrm>
            <a:off x="8397175" y="1944754"/>
            <a:ext cx="484632" cy="708993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0171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741E93C-C65B-4397-B58B-4F1E310EC6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6609" y="477077"/>
            <a:ext cx="8633653" cy="624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391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альтернативный процесс 1">
            <a:extLst>
              <a:ext uri="{FF2B5EF4-FFF2-40B4-BE49-F238E27FC236}">
                <a16:creationId xmlns:a16="http://schemas.microsoft.com/office/drawing/2014/main" id="{7636C1EF-C6BF-40C2-ADD0-C6392A8557C2}"/>
              </a:ext>
            </a:extLst>
          </p:cNvPr>
          <p:cNvSpPr/>
          <p:nvPr/>
        </p:nvSpPr>
        <p:spPr>
          <a:xfrm>
            <a:off x="3783494" y="2907330"/>
            <a:ext cx="3909390" cy="1778839"/>
          </a:xfrm>
          <a:prstGeom prst="flowChartAlternateProces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Inson</a:t>
            </a:r>
            <a:r>
              <a:rPr lang="en-US" dirty="0"/>
              <a:t> </a:t>
            </a:r>
            <a:r>
              <a:rPr lang="en-US" dirty="0" err="1"/>
              <a:t>tabiatdan</a:t>
            </a:r>
            <a:r>
              <a:rPr lang="en-US" dirty="0"/>
              <a:t> </a:t>
            </a:r>
            <a:r>
              <a:rPr lang="en-US" dirty="0" err="1"/>
              <a:t>foydalanganda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unga</a:t>
            </a:r>
            <a:r>
              <a:rPr lang="en-US" dirty="0"/>
              <a:t> </a:t>
            </a:r>
            <a:r>
              <a:rPr lang="en-US" dirty="0" err="1"/>
              <a:t>taʼsir</a:t>
            </a:r>
            <a:r>
              <a:rPr lang="en-US" dirty="0"/>
              <a:t> </a:t>
            </a:r>
            <a:r>
              <a:rPr lang="en-US" dirty="0" err="1"/>
              <a:t>koʻrsatayotganda</a:t>
            </a:r>
            <a:r>
              <a:rPr lang="en-US" dirty="0"/>
              <a:t> </a:t>
            </a:r>
            <a:r>
              <a:rPr lang="en-US" dirty="0" err="1"/>
              <a:t>bilishi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faoliyatida</a:t>
            </a:r>
            <a:r>
              <a:rPr lang="en-US" dirty="0"/>
              <a:t> </a:t>
            </a:r>
            <a:r>
              <a:rPr lang="en-US" dirty="0" err="1"/>
              <a:t>amal</a:t>
            </a:r>
            <a:r>
              <a:rPr lang="en-US" dirty="0"/>
              <a:t> </a:t>
            </a:r>
            <a:r>
              <a:rPr lang="en-US" dirty="0" err="1"/>
              <a:t>qilish</a:t>
            </a:r>
            <a:r>
              <a:rPr lang="en-US" dirty="0"/>
              <a:t> </a:t>
            </a:r>
            <a:r>
              <a:rPr lang="en-US" dirty="0" err="1"/>
              <a:t>zarur</a:t>
            </a:r>
            <a:r>
              <a:rPr lang="en-US" dirty="0"/>
              <a:t> </a:t>
            </a:r>
            <a:r>
              <a:rPr lang="en-US" dirty="0" err="1"/>
              <a:t>boʻlgan</a:t>
            </a:r>
            <a:r>
              <a:rPr lang="en-US" dirty="0"/>
              <a:t>, </a:t>
            </a:r>
            <a:r>
              <a:rPr lang="en-US" dirty="0" err="1"/>
              <a:t>asosan</a:t>
            </a:r>
            <a:r>
              <a:rPr lang="en-US" dirty="0"/>
              <a:t>, 5 </a:t>
            </a:r>
            <a:r>
              <a:rPr lang="en-US" dirty="0" err="1"/>
              <a:t>qonuniyat</a:t>
            </a:r>
            <a:r>
              <a:rPr lang="en-US" dirty="0"/>
              <a:t> </a:t>
            </a:r>
            <a:r>
              <a:rPr lang="en-US" dirty="0" err="1"/>
              <a:t>mavjud</a:t>
            </a:r>
            <a:endParaRPr lang="ru-RU" dirty="0"/>
          </a:p>
        </p:txBody>
      </p:sp>
      <p:sp>
        <p:nvSpPr>
          <p:cNvPr id="3" name="Облачко с текстом: прямоугольное со скругленными углами 2">
            <a:extLst>
              <a:ext uri="{FF2B5EF4-FFF2-40B4-BE49-F238E27FC236}">
                <a16:creationId xmlns:a16="http://schemas.microsoft.com/office/drawing/2014/main" id="{DC56502F-21F5-4D2E-BF59-FB54BC5888AD}"/>
              </a:ext>
            </a:extLst>
          </p:cNvPr>
          <p:cNvSpPr/>
          <p:nvPr/>
        </p:nvSpPr>
        <p:spPr>
          <a:xfrm>
            <a:off x="1775791" y="469941"/>
            <a:ext cx="4015407" cy="1875427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tabiatdagi</a:t>
            </a:r>
            <a:r>
              <a:rPr lang="en-US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barcha</a:t>
            </a:r>
            <a:r>
              <a:rPr lang="en-US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komponent</a:t>
            </a:r>
            <a:r>
              <a:rPr lang="en-US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elementlar</a:t>
            </a:r>
            <a:r>
              <a:rPr lang="en-US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oʻzaro</a:t>
            </a:r>
            <a:r>
              <a:rPr lang="en-US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bir-birlari</a:t>
            </a:r>
            <a:r>
              <a:rPr lang="en-US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bogʻlangan</a:t>
            </a:r>
            <a:r>
              <a:rPr lang="en-US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oʻzaro</a:t>
            </a:r>
            <a:r>
              <a:rPr lang="en-US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taʼsir</a:t>
            </a:r>
            <a:r>
              <a:rPr lang="en-US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etib</a:t>
            </a:r>
            <a:r>
              <a:rPr lang="en-US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muayyan</a:t>
            </a:r>
            <a:r>
              <a:rPr lang="en-US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muvozanatda</a:t>
            </a:r>
            <a:r>
              <a:rPr lang="en-US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boʻlib</a:t>
            </a:r>
            <a:r>
              <a:rPr lang="en-US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uygʻunlik</a:t>
            </a:r>
            <a:r>
              <a:rPr lang="en-US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hosil</a:t>
            </a:r>
            <a:r>
              <a:rPr lang="en-US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qilgan</a:t>
            </a:r>
            <a:r>
              <a:rPr lang="en-US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Biron </a:t>
            </a:r>
            <a:r>
              <a:rPr lang="en-US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komponent</a:t>
            </a:r>
            <a:r>
              <a:rPr lang="en-US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yoki</a:t>
            </a:r>
            <a:r>
              <a:rPr lang="en-US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element </a:t>
            </a:r>
            <a:r>
              <a:rPr lang="en-US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oʻzgarsa</a:t>
            </a:r>
            <a:r>
              <a:rPr lang="en-US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butun</a:t>
            </a:r>
            <a:r>
              <a:rPr lang="en-US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tabiiy</a:t>
            </a:r>
            <a:r>
              <a:rPr lang="en-US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kompleksda</a:t>
            </a:r>
            <a:r>
              <a:rPr lang="en-US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oʻzgarish</a:t>
            </a:r>
            <a:r>
              <a:rPr lang="en-US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roʻy</a:t>
            </a:r>
            <a:r>
              <a:rPr lang="en-US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beradi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лачко с текстом: прямоугольное со скругленными углами 3">
            <a:extLst>
              <a:ext uri="{FF2B5EF4-FFF2-40B4-BE49-F238E27FC236}">
                <a16:creationId xmlns:a16="http://schemas.microsoft.com/office/drawing/2014/main" id="{5A1F9C4B-DC90-4DDD-B134-12AE252A2797}"/>
              </a:ext>
            </a:extLst>
          </p:cNvPr>
          <p:cNvSpPr/>
          <p:nvPr/>
        </p:nvSpPr>
        <p:spPr>
          <a:xfrm>
            <a:off x="7182678" y="469940"/>
            <a:ext cx="2955236" cy="1875427"/>
          </a:xfrm>
          <a:prstGeom prst="wedgeRoundRect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2)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tabiatda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toʻxtovsiz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modda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va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energiyaning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aylanma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harakati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roʻy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berib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turadi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. Bu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xayot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asosi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;</a:t>
            </a:r>
            <a:endParaRPr lang="ru-RU" dirty="0"/>
          </a:p>
        </p:txBody>
      </p:sp>
      <p:sp>
        <p:nvSpPr>
          <p:cNvPr id="7" name="Облачко с текстом: прямоугольное со скругленными углами 6">
            <a:extLst>
              <a:ext uri="{FF2B5EF4-FFF2-40B4-BE49-F238E27FC236}">
                <a16:creationId xmlns:a16="http://schemas.microsoft.com/office/drawing/2014/main" id="{74DE1C9B-3CF2-4166-A573-3C3C649864F5}"/>
              </a:ext>
            </a:extLst>
          </p:cNvPr>
          <p:cNvSpPr/>
          <p:nvPr/>
        </p:nvSpPr>
        <p:spPr>
          <a:xfrm>
            <a:off x="556590" y="4512633"/>
            <a:ext cx="3082041" cy="1629994"/>
          </a:xfrm>
          <a:prstGeom prst="wedgeRoundRect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en-US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tabiiy</a:t>
            </a:r>
            <a:r>
              <a:rPr lang="en-US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jarayonlarning</a:t>
            </a:r>
            <a:r>
              <a:rPr lang="en-US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rivojlanishida</a:t>
            </a:r>
            <a:r>
              <a:rPr lang="en-US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muayyan</a:t>
            </a:r>
            <a:r>
              <a:rPr lang="en-US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davriyliklar</a:t>
            </a:r>
            <a:r>
              <a:rPr lang="en-US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mavjud</a:t>
            </a:r>
            <a:r>
              <a:rPr lang="en-US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sutkalik</a:t>
            </a:r>
            <a:r>
              <a:rPr lang="en-US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yillik</a:t>
            </a:r>
            <a:r>
              <a:rPr lang="en-US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12 </a:t>
            </a:r>
            <a:r>
              <a:rPr lang="en-US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yillik</a:t>
            </a:r>
            <a:r>
              <a:rPr lang="en-US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33— 35 </a:t>
            </a:r>
            <a:r>
              <a:rPr lang="en-US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yillik</a:t>
            </a:r>
            <a:r>
              <a:rPr lang="en-US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koʻp</a:t>
            </a:r>
            <a:r>
              <a:rPr lang="en-US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yillik</a:t>
            </a:r>
            <a:r>
              <a:rPr lang="en-US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лачко с текстом: прямоугольное со скругленными углами 7">
            <a:extLst>
              <a:ext uri="{FF2B5EF4-FFF2-40B4-BE49-F238E27FC236}">
                <a16:creationId xmlns:a16="http://schemas.microsoft.com/office/drawing/2014/main" id="{58915950-5271-412F-8555-970BFF2218B5}"/>
              </a:ext>
            </a:extLst>
          </p:cNvPr>
          <p:cNvSpPr/>
          <p:nvPr/>
        </p:nvSpPr>
        <p:spPr>
          <a:xfrm>
            <a:off x="5671931" y="5089984"/>
            <a:ext cx="2305878" cy="1456457"/>
          </a:xfrm>
          <a:prstGeom prst="wedgeRoundRect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4)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zonallik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;</a:t>
            </a:r>
            <a:endParaRPr lang="ru-RU" dirty="0"/>
          </a:p>
        </p:txBody>
      </p:sp>
      <p:sp>
        <p:nvSpPr>
          <p:cNvPr id="9" name="Облачко с текстом: прямоугольное со скругленными углами 8">
            <a:extLst>
              <a:ext uri="{FF2B5EF4-FFF2-40B4-BE49-F238E27FC236}">
                <a16:creationId xmlns:a16="http://schemas.microsoft.com/office/drawing/2014/main" id="{C51A60BD-2C7E-43FF-9B7D-55A3C81DEDBB}"/>
              </a:ext>
            </a:extLst>
          </p:cNvPr>
          <p:cNvSpPr/>
          <p:nvPr/>
        </p:nvSpPr>
        <p:spPr>
          <a:xfrm>
            <a:off x="9236765" y="3710609"/>
            <a:ext cx="1789044" cy="1281884"/>
          </a:xfrm>
          <a:prstGeom prst="wedgeRoundRect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202122"/>
                </a:solidFill>
                <a:latin typeface="Arial" panose="020B0604020202020204" pitchFamily="34" charset="0"/>
              </a:rPr>
              <a:t>5) regionallik</a:t>
            </a:r>
            <a:endParaRPr lang="ru-RU" dirty="0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96A9314A-B355-4504-8D50-282C087B4448}"/>
              </a:ext>
            </a:extLst>
          </p:cNvPr>
          <p:cNvSpPr/>
          <p:nvPr/>
        </p:nvSpPr>
        <p:spPr>
          <a:xfrm>
            <a:off x="1020417" y="3101009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0740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2B863A-D84B-4406-A82B-17CA59795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1384" y="4929809"/>
            <a:ext cx="8915400" cy="980247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Sanoatning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jadal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rivojlanishi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hisobiga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XX asrning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birinchi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yarmida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atmosfreraga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3milliard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tonna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chang,tutun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zarrachalari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ajralib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chiqqan.Natijada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ko’plab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o’simliklar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hayvonlar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o’limiga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sabab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bo’ldi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Рисунок 6">
            <a:extLst>
              <a:ext uri="{FF2B5EF4-FFF2-40B4-BE49-F238E27FC236}">
                <a16:creationId xmlns:a16="http://schemas.microsoft.com/office/drawing/2014/main" id="{C9448947-7B15-41F5-AD4D-36ABE47421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305878" y="351597"/>
            <a:ext cx="9198734" cy="4358082"/>
          </a:xfrm>
        </p:spPr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E44F5A3-D944-4A65-9A39-F08FBBE3FD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1384" y="351596"/>
            <a:ext cx="8363404" cy="4358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2971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85DB037D-62DB-4422-A7C6-B7043453B17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821180" y="1187971"/>
            <a:ext cx="6145967" cy="5501390"/>
          </a:xfrm>
          <a:prstGeom prst="rect">
            <a:avLst/>
          </a:prstGeom>
        </p:spPr>
      </p:pic>
      <p:pic>
        <p:nvPicPr>
          <p:cNvPr id="7" name="Объект 6">
            <a:extLst>
              <a:ext uri="{FF2B5EF4-FFF2-40B4-BE49-F238E27FC236}">
                <a16:creationId xmlns:a16="http://schemas.microsoft.com/office/drawing/2014/main" id="{193B0F94-44CC-4B47-8711-4B43E5F443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853" y="1242336"/>
            <a:ext cx="5096656" cy="437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491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: пятиугольник 1">
            <a:extLst>
              <a:ext uri="{FF2B5EF4-FFF2-40B4-BE49-F238E27FC236}">
                <a16:creationId xmlns:a16="http://schemas.microsoft.com/office/drawing/2014/main" id="{0577F17F-7C59-4F2E-B9F9-68C10600E326}"/>
              </a:ext>
            </a:extLst>
          </p:cNvPr>
          <p:cNvSpPr/>
          <p:nvPr/>
        </p:nvSpPr>
        <p:spPr>
          <a:xfrm>
            <a:off x="3415475" y="823252"/>
            <a:ext cx="3192444" cy="1086027"/>
          </a:xfrm>
          <a:prstGeom prst="homePlat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Tabiatni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muhofaza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qilish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toʻgʻrisida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“ (1992-yil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9-dekabr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)</a:t>
            </a:r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8AC6895-59E5-41F5-930F-EFE6217A586E}"/>
              </a:ext>
            </a:extLst>
          </p:cNvPr>
          <p:cNvSpPr/>
          <p:nvPr/>
        </p:nvSpPr>
        <p:spPr>
          <a:xfrm>
            <a:off x="386365" y="2343343"/>
            <a:ext cx="3458817" cy="290592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Tabiatni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muhofaza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qilishga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respublika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hududini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ekologik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tanazzuldan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muhofaza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qilishga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kirishdi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.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Tabiatni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va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uning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komponentlarini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muhofaza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qilish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toʻgʻrisida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bir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qancha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qonunlar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qabul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qilindi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.</a:t>
            </a:r>
            <a:endParaRPr lang="ru-RU" dirty="0"/>
          </a:p>
        </p:txBody>
      </p:sp>
      <p:sp>
        <p:nvSpPr>
          <p:cNvPr id="4" name="Стрелка: пятиугольник 3">
            <a:extLst>
              <a:ext uri="{FF2B5EF4-FFF2-40B4-BE49-F238E27FC236}">
                <a16:creationId xmlns:a16="http://schemas.microsoft.com/office/drawing/2014/main" id="{2FE39E24-9A35-4354-9031-B1A5986BC86A}"/>
              </a:ext>
            </a:extLst>
          </p:cNvPr>
          <p:cNvSpPr/>
          <p:nvPr/>
        </p:nvSpPr>
        <p:spPr>
          <a:xfrm>
            <a:off x="4434534" y="4163245"/>
            <a:ext cx="3192444" cy="1086027"/>
          </a:xfrm>
          <a:prstGeom prst="homePlat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„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Suv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va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suvdan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foydalanish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toʻgʻrisida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“ (1993-yil 6-may), „</a:t>
            </a:r>
            <a:endParaRPr lang="ru-RU" dirty="0"/>
          </a:p>
        </p:txBody>
      </p:sp>
      <p:sp>
        <p:nvSpPr>
          <p:cNvPr id="5" name="Стрелка: пятиугольник 4">
            <a:extLst>
              <a:ext uri="{FF2B5EF4-FFF2-40B4-BE49-F238E27FC236}">
                <a16:creationId xmlns:a16="http://schemas.microsoft.com/office/drawing/2014/main" id="{0D7CCD6B-422F-4243-85C6-6BF440EFD45E}"/>
              </a:ext>
            </a:extLst>
          </p:cNvPr>
          <p:cNvSpPr/>
          <p:nvPr/>
        </p:nvSpPr>
        <p:spPr>
          <a:xfrm>
            <a:off x="4009304" y="2457397"/>
            <a:ext cx="3196918" cy="1143628"/>
          </a:xfrm>
          <a:prstGeom prst="homePlat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„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Suv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va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suvdan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foydalanish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toʻgʻrisida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“ (1993-yil 6-may), </a:t>
            </a:r>
            <a:endParaRPr lang="ru-RU" dirty="0"/>
          </a:p>
        </p:txBody>
      </p:sp>
      <p:sp>
        <p:nvSpPr>
          <p:cNvPr id="6" name="Стрелка: пятиугольник 5">
            <a:extLst>
              <a:ext uri="{FF2B5EF4-FFF2-40B4-BE49-F238E27FC236}">
                <a16:creationId xmlns:a16="http://schemas.microsoft.com/office/drawing/2014/main" id="{C92552CD-1056-4929-AC91-1936E79F4CA1}"/>
              </a:ext>
            </a:extLst>
          </p:cNvPr>
          <p:cNvSpPr/>
          <p:nvPr/>
        </p:nvSpPr>
        <p:spPr>
          <a:xfrm>
            <a:off x="4869018" y="5610222"/>
            <a:ext cx="3477801" cy="1161248"/>
          </a:xfrm>
          <a:prstGeom prst="homePlat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„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Atmosfera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havosini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muhofaza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qilish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toʻgʻrisida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“ (1996-yil 27-dekabr),</a:t>
            </a:r>
            <a:endParaRPr lang="ru-RU" dirty="0"/>
          </a:p>
        </p:txBody>
      </p:sp>
      <p:sp>
        <p:nvSpPr>
          <p:cNvPr id="7" name="Стрелка: пятиугольник 6">
            <a:extLst>
              <a:ext uri="{FF2B5EF4-FFF2-40B4-BE49-F238E27FC236}">
                <a16:creationId xmlns:a16="http://schemas.microsoft.com/office/drawing/2014/main" id="{AF7C03CE-50C1-4C76-8DA9-6B25460FA356}"/>
              </a:ext>
            </a:extLst>
          </p:cNvPr>
          <p:cNvSpPr/>
          <p:nvPr/>
        </p:nvSpPr>
        <p:spPr>
          <a:xfrm>
            <a:off x="7454700" y="821969"/>
            <a:ext cx="3483497" cy="1115379"/>
          </a:xfrm>
          <a:prstGeom prst="homePlat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„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Hayvonot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dunyosini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muhofaza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qilish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va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undan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foydalanish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toʻgʻrisida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“ (1997-yil 26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dekabr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),</a:t>
            </a:r>
            <a:endParaRPr lang="ru-RU" dirty="0"/>
          </a:p>
        </p:txBody>
      </p:sp>
      <p:sp>
        <p:nvSpPr>
          <p:cNvPr id="9" name="Стрелка: пятиугольник 8">
            <a:extLst>
              <a:ext uri="{FF2B5EF4-FFF2-40B4-BE49-F238E27FC236}">
                <a16:creationId xmlns:a16="http://schemas.microsoft.com/office/drawing/2014/main" id="{80CBC234-4BCE-4F5E-9A90-CACB307D63D9}"/>
              </a:ext>
            </a:extLst>
          </p:cNvPr>
          <p:cNvSpPr/>
          <p:nvPr/>
        </p:nvSpPr>
        <p:spPr>
          <a:xfrm>
            <a:off x="8695798" y="5623907"/>
            <a:ext cx="3396122" cy="1117197"/>
          </a:xfrm>
          <a:prstGeom prst="homePlat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„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Davlat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kadastrlari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toʻgʻrisida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“ (2000-yil 15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dekabr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),</a:t>
            </a:r>
            <a:endParaRPr lang="ru-RU" dirty="0"/>
          </a:p>
        </p:txBody>
      </p:sp>
      <p:sp>
        <p:nvSpPr>
          <p:cNvPr id="10" name="Стрелка: пятиугольник 9">
            <a:extLst>
              <a:ext uri="{FF2B5EF4-FFF2-40B4-BE49-F238E27FC236}">
                <a16:creationId xmlns:a16="http://schemas.microsoft.com/office/drawing/2014/main" id="{6B9B35EE-DC36-4E9A-844A-9F44B784C705}"/>
              </a:ext>
            </a:extLst>
          </p:cNvPr>
          <p:cNvSpPr/>
          <p:nvPr/>
        </p:nvSpPr>
        <p:spPr>
          <a:xfrm>
            <a:off x="8042019" y="2457397"/>
            <a:ext cx="3335801" cy="997347"/>
          </a:xfrm>
          <a:prstGeom prst="homePlat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Oʻrmon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toʻgʻrisida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“ (1999-yil 15-aprel),</a:t>
            </a:r>
            <a:endParaRPr lang="ru-RU" dirty="0"/>
          </a:p>
        </p:txBody>
      </p:sp>
      <p:sp>
        <p:nvSpPr>
          <p:cNvPr id="11" name="Стрелка: пятиугольник 10">
            <a:extLst>
              <a:ext uri="{FF2B5EF4-FFF2-40B4-BE49-F238E27FC236}">
                <a16:creationId xmlns:a16="http://schemas.microsoft.com/office/drawing/2014/main" id="{6DF7FEA4-CA4D-4955-ABA6-A6A8E2CBCA7B}"/>
              </a:ext>
            </a:extLst>
          </p:cNvPr>
          <p:cNvSpPr/>
          <p:nvPr/>
        </p:nvSpPr>
        <p:spPr>
          <a:xfrm>
            <a:off x="8346819" y="4113546"/>
            <a:ext cx="3259724" cy="1086028"/>
          </a:xfrm>
          <a:prstGeom prst="homePlat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Oʻrmon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toʻgʻrisida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“ (1999-yil 15-aprel),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1456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1F9378-B52C-4225-8B30-A489E45D0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5872" y="5063160"/>
            <a:ext cx="9066213" cy="1603513"/>
          </a:xfrm>
        </p:spPr>
        <p:txBody>
          <a:bodyPr>
            <a:norm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Tabiatni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muhofaza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qilish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turli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qonunlar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qabul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qilindi.Shu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jumladan,5-iyun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Jahon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atrof-muhit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deb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e’lon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qilindi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D4479A9-CBEC-4FED-99E9-5822C2F6327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8496" b="8496"/>
          <a:stretch>
            <a:fillRect/>
          </a:stretch>
        </p:blipFill>
        <p:spPr>
          <a:xfrm>
            <a:off x="2045872" y="191327"/>
            <a:ext cx="8915400" cy="4924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257286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241</TotalTime>
  <Words>332</Words>
  <Application>Microsoft Office PowerPoint</Application>
  <PresentationFormat>Широкоэкранный</PresentationFormat>
  <Paragraphs>27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Century Gothic</vt:lpstr>
      <vt:lpstr>Times New Roman</vt:lpstr>
      <vt:lpstr>Wingdings 3</vt:lpstr>
      <vt:lpstr>Легкий дым</vt:lpstr>
      <vt:lpstr>Global ekologik muammolar</vt:lpstr>
      <vt:lpstr>Презентация PowerPoint</vt:lpstr>
      <vt:lpstr>Презентация PowerPoint</vt:lpstr>
      <vt:lpstr>Презентация PowerPoint</vt:lpstr>
      <vt:lpstr>Презентация PowerPoint</vt:lpstr>
      <vt:lpstr>Sanoatning jadal rivojlanishi hisobiga XX asrning birinchi yarmida atmosfreraga 3milliard tonna chang,tutun va kul zarrachalari ajralib chiqqan.Natijada ko’plab o’simliklar ,hayvonlar o’limiga sabab bo’ldi.</vt:lpstr>
      <vt:lpstr>Презентация PowerPoint</vt:lpstr>
      <vt:lpstr>Презентация PowerPoint</vt:lpstr>
      <vt:lpstr>Tabiatni muhofaza qilish uchun turli qonunlar qabul qilindi.Shu jumladan,5-iyun kuni Jahon atrof-muhit kuni deb e’lon qilindi.</vt:lpstr>
      <vt:lpstr>Презентация PowerPoint</vt:lpstr>
      <vt:lpstr>Atrof-muhitni ifloslanishdan saqlash,tabiatni muhofaza qilish,atmosfera va suvni ,tuproq tarkibini toza saqlash butun bashariyat uchun asosiy muammo hisoblanadi.</vt:lpstr>
      <vt:lpstr>Tabiatni asrang!!!  Butun kelajak avlod uchun!!!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Tabiatni muhofa qilish</dc:title>
  <dc:creator>User</dc:creator>
  <cp:lastModifiedBy>Шахноза Хамрокулова</cp:lastModifiedBy>
  <cp:revision>24</cp:revision>
  <dcterms:created xsi:type="dcterms:W3CDTF">2022-11-29T10:33:00Z</dcterms:created>
  <dcterms:modified xsi:type="dcterms:W3CDTF">2022-12-23T12:52:56Z</dcterms:modified>
</cp:coreProperties>
</file>